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modernComment_138_E0D1A8E7.xml" ContentType="application/vnd.ms-powerpoint.comments+xml"/>
  <Override PartName="/ppt/comments/modernComment_139_E07831B3.xml" ContentType="application/vnd.ms-powerpoint.comments+xml"/>
  <Override PartName="/ppt/comments/modernComment_13A_49CEFAB1.xml" ContentType="application/vnd.ms-powerpoint.comment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omments/modernComment_11B_98335C8C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90" r:id="rId6"/>
  </p:sldMasterIdLst>
  <p:notesMasterIdLst>
    <p:notesMasterId r:id="rId31"/>
  </p:notesMasterIdLst>
  <p:sldIdLst>
    <p:sldId id="333" r:id="rId7"/>
    <p:sldId id="262" r:id="rId8"/>
    <p:sldId id="267" r:id="rId9"/>
    <p:sldId id="265" r:id="rId10"/>
    <p:sldId id="325" r:id="rId11"/>
    <p:sldId id="296" r:id="rId12"/>
    <p:sldId id="306" r:id="rId13"/>
    <p:sldId id="312" r:id="rId14"/>
    <p:sldId id="313" r:id="rId15"/>
    <p:sldId id="314" r:id="rId16"/>
    <p:sldId id="315" r:id="rId17"/>
    <p:sldId id="324" r:id="rId18"/>
    <p:sldId id="327" r:id="rId19"/>
    <p:sldId id="328" r:id="rId20"/>
    <p:sldId id="329" r:id="rId21"/>
    <p:sldId id="258" r:id="rId22"/>
    <p:sldId id="330" r:id="rId23"/>
    <p:sldId id="279" r:id="rId24"/>
    <p:sldId id="283" r:id="rId25"/>
    <p:sldId id="331" r:id="rId26"/>
    <p:sldId id="298" r:id="rId27"/>
    <p:sldId id="332" r:id="rId28"/>
    <p:sldId id="290" r:id="rId29"/>
    <p:sldId id="334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415AEE-D604-B3A4-4CBC-3E910ED653FE}" name="Emmanuelle Bernheim" initials="EB" userId="S::ebernhe2@uottawa.ca::11adf0ab-4532-457f-b4d3-50b9653ff7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François Plouffe" userId="742ff5ec-170a-44cb-a196-0a3e645fc19f" providerId="ADAL" clId="{1BB0F11F-6FC7-4637-891B-68AB1494C539}"/>
    <pc:docChg chg="modSld">
      <pc:chgData name="Jean-François Plouffe" userId="742ff5ec-170a-44cb-a196-0a3e645fc19f" providerId="ADAL" clId="{1BB0F11F-6FC7-4637-891B-68AB1494C539}" dt="2024-02-26T19:01:28.943" v="16" actId="6549"/>
      <pc:docMkLst>
        <pc:docMk/>
      </pc:docMkLst>
      <pc:sldChg chg="modSp mod modCm">
        <pc:chgData name="Jean-François Plouffe" userId="742ff5ec-170a-44cb-a196-0a3e645fc19f" providerId="ADAL" clId="{1BB0F11F-6FC7-4637-891B-68AB1494C539}" dt="2024-02-26T19:01:28.943" v="16" actId="6549"/>
        <pc:sldMkLst>
          <pc:docMk/>
          <pc:sldMk cId="3771836647" sldId="312"/>
        </pc:sldMkLst>
        <pc:spChg chg="mod">
          <ac:chgData name="Jean-François Plouffe" userId="742ff5ec-170a-44cb-a196-0a3e645fc19f" providerId="ADAL" clId="{1BB0F11F-6FC7-4637-891B-68AB1494C539}" dt="2024-02-26T19:01:28.943" v="16" actId="6549"/>
          <ac:spMkLst>
            <pc:docMk/>
            <pc:sldMk cId="3771836647" sldId="312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ean-François Plouffe" userId="742ff5ec-170a-44cb-a196-0a3e645fc19f" providerId="ADAL" clId="{1BB0F11F-6FC7-4637-891B-68AB1494C539}" dt="2024-02-26T19:01:28.943" v="16" actId="6549"/>
              <pc2:cmMkLst xmlns:pc2="http://schemas.microsoft.com/office/powerpoint/2019/9/main/command">
                <pc:docMk/>
                <pc:sldMk cId="3771836647" sldId="312"/>
                <pc2:cmMk id="{A07FD6A4-6374-D840-B2AA-85243F7323FD}"/>
              </pc2:cmMkLst>
            </pc226:cmChg>
          </p:ext>
        </pc:extLst>
      </pc:sldChg>
      <pc:sldChg chg="modSp mod modCm">
        <pc:chgData name="Jean-François Plouffe" userId="742ff5ec-170a-44cb-a196-0a3e645fc19f" providerId="ADAL" clId="{1BB0F11F-6FC7-4637-891B-68AB1494C539}" dt="2024-02-26T19:01:12.576" v="10" actId="20577"/>
        <pc:sldMkLst>
          <pc:docMk/>
          <pc:sldMk cId="3765973427" sldId="313"/>
        </pc:sldMkLst>
        <pc:spChg chg="mod">
          <ac:chgData name="Jean-François Plouffe" userId="742ff5ec-170a-44cb-a196-0a3e645fc19f" providerId="ADAL" clId="{1BB0F11F-6FC7-4637-891B-68AB1494C539}" dt="2024-02-26T19:01:12.576" v="10" actId="20577"/>
          <ac:spMkLst>
            <pc:docMk/>
            <pc:sldMk cId="3765973427" sldId="313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ean-François Plouffe" userId="742ff5ec-170a-44cb-a196-0a3e645fc19f" providerId="ADAL" clId="{1BB0F11F-6FC7-4637-891B-68AB1494C539}" dt="2024-02-26T19:01:12.576" v="10" actId="20577"/>
              <pc2:cmMkLst xmlns:pc2="http://schemas.microsoft.com/office/powerpoint/2019/9/main/command">
                <pc:docMk/>
                <pc:sldMk cId="3765973427" sldId="313"/>
                <pc2:cmMk id="{DA04B07C-2A9E-B042-8918-2095FDAE2A05}"/>
              </pc2:cmMkLst>
            </pc226:cmChg>
            <pc226:cmChg xmlns:pc226="http://schemas.microsoft.com/office/powerpoint/2022/06/main/command" chg="mod">
              <pc226:chgData name="Jean-François Plouffe" userId="742ff5ec-170a-44cb-a196-0a3e645fc19f" providerId="ADAL" clId="{1BB0F11F-6FC7-4637-891B-68AB1494C539}" dt="2024-02-26T19:01:12.576" v="10" actId="20577"/>
              <pc2:cmMkLst xmlns:pc2="http://schemas.microsoft.com/office/powerpoint/2019/9/main/command">
                <pc:docMk/>
                <pc:sldMk cId="3765973427" sldId="313"/>
                <pc2:cmMk id="{AA12DFA4-6665-9644-BC58-EA40D7E55A84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5216</c:v>
                </c:pt>
                <c:pt idx="1">
                  <c:v>5451</c:v>
                </c:pt>
                <c:pt idx="2">
                  <c:v>5281</c:v>
                </c:pt>
                <c:pt idx="3">
                  <c:v>5455</c:v>
                </c:pt>
                <c:pt idx="4">
                  <c:v>5944</c:v>
                </c:pt>
                <c:pt idx="5">
                  <c:v>5973</c:v>
                </c:pt>
                <c:pt idx="6">
                  <c:v>6626</c:v>
                </c:pt>
                <c:pt idx="7">
                  <c:v>6289</c:v>
                </c:pt>
                <c:pt idx="8">
                  <c:v>7054</c:v>
                </c:pt>
                <c:pt idx="9">
                  <c:v>8147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3-1240-9D77-8CAD6719580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Feuil1!$A$2:$A$11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Feuil1!$C$2:$C$11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BF73-1240-9D77-8CAD6719580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Colonne3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Feuil1!$D$2:$D$11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BF73-1240-9D77-8CAD67195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7210639"/>
        <c:axId val="637212367"/>
      </c:barChart>
      <c:catAx>
        <c:axId val="63721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212367"/>
        <c:crosses val="autoZero"/>
        <c:auto val="1"/>
        <c:lblAlgn val="ctr"/>
        <c:lblOffset val="100"/>
        <c:noMultiLvlLbl val="0"/>
      </c:catAx>
      <c:valAx>
        <c:axId val="63721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7210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Nbre de dossiers judiciaires (MJQ)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383</c:v>
                </c:pt>
                <c:pt idx="1">
                  <c:v>1952</c:v>
                </c:pt>
                <c:pt idx="2">
                  <c:v>3297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5E-B340-A1DB-385BA62BEF1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Feuil1!$C$2:$C$5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905E-B340-A1DB-385BA62BEF1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Feuil1!$D$2:$D$5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05E-B340-A1DB-385BA62BE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7288336"/>
        <c:axId val="562254384"/>
      </c:barChart>
      <c:catAx>
        <c:axId val="517288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2254384"/>
        <c:crosses val="autoZero"/>
        <c:auto val="1"/>
        <c:lblAlgn val="ctr"/>
        <c:lblOffset val="100"/>
        <c:noMultiLvlLbl val="0"/>
      </c:catAx>
      <c:valAx>
        <c:axId val="562254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728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fr-CA"/>
              <a:t>3.1 Progression du nombre de requêtes de garde en établissement, 1999-2022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4620868394122672E-2"/>
          <c:y val="0.15138280781181138"/>
          <c:w val="0.91670129775444731"/>
          <c:h val="0.67249510193632134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1619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937975303966988E-2"/>
                      <c:h val="0.1173657581164628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CB7-4B16-9F59-40DCC1F5E8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13186273430686E-2"/>
                      <c:h val="0.14590927656176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CB7-4B16-9F59-40DCC1F5E85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62956663998601E-2"/>
                      <c:h val="0.169263064380651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CB7-4B16-9F59-40DCC1F5E85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120747579109901E-2"/>
                      <c:h val="0.145909276561766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CB7-4B16-9F59-40DCC1F5E855}"/>
                </c:ext>
              </c:extLst>
            </c:dLbl>
            <c:dLbl>
              <c:idx val="4"/>
              <c:layout>
                <c:manualLayout>
                  <c:x val="-2.002892773435002E-2"/>
                  <c:y val="2.59487552921460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D00130-CA74-460A-92F7-8F2BE6512936}" type="VALUE">
                      <a:rPr lang="en-US" sz="1800"/>
                      <a:pPr>
                        <a:defRPr/>
                      </a:pPr>
                      <a:t>[VALEUR]</a:t>
                    </a:fld>
                    <a:endParaRPr lang="fr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893899446582836E-2"/>
                      <c:h val="9.14171049843684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CB7-4B16-9F59-40DCC1F5E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1999</c:v>
                </c:pt>
                <c:pt idx="1">
                  <c:v>2004</c:v>
                </c:pt>
                <c:pt idx="2">
                  <c:v>2008</c:v>
                </c:pt>
                <c:pt idx="3">
                  <c:v>2014</c:v>
                </c:pt>
                <c:pt idx="4">
                  <c:v>2021-22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1619</c:v>
                </c:pt>
                <c:pt idx="1">
                  <c:v>2072</c:v>
                </c:pt>
                <c:pt idx="2">
                  <c:v>2460</c:v>
                </c:pt>
                <c:pt idx="3">
                  <c:v>3021</c:v>
                </c:pt>
                <c:pt idx="4">
                  <c:v>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B7-4B16-9F59-40DCC1F5E85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strRef>
              <c:f>Feuil1!$A$2:$A$6</c:f>
              <c:strCache>
                <c:ptCount val="5"/>
                <c:pt idx="0">
                  <c:v>1999</c:v>
                </c:pt>
                <c:pt idx="1">
                  <c:v>2004</c:v>
                </c:pt>
                <c:pt idx="2">
                  <c:v>2008</c:v>
                </c:pt>
                <c:pt idx="3">
                  <c:v>2014</c:v>
                </c:pt>
                <c:pt idx="4">
                  <c:v>2021-22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2072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B7-4B16-9F59-40DCC1F5E85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strRef>
              <c:f>Feuil1!$A$2:$A$6</c:f>
              <c:strCache>
                <c:ptCount val="5"/>
                <c:pt idx="0">
                  <c:v>1999</c:v>
                </c:pt>
                <c:pt idx="1">
                  <c:v>2004</c:v>
                </c:pt>
                <c:pt idx="2">
                  <c:v>2008</c:v>
                </c:pt>
                <c:pt idx="3">
                  <c:v>2014</c:v>
                </c:pt>
                <c:pt idx="4">
                  <c:v>2021-22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2460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B7-4B16-9F59-40DCC1F5E855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Colonne3</c:v>
                </c:pt>
              </c:strCache>
            </c:strRef>
          </c:tx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strRef>
              <c:f>Feuil1!$A$2:$A$6</c:f>
              <c:strCache>
                <c:ptCount val="5"/>
                <c:pt idx="0">
                  <c:v>1999</c:v>
                </c:pt>
                <c:pt idx="1">
                  <c:v>2004</c:v>
                </c:pt>
                <c:pt idx="2">
                  <c:v>2008</c:v>
                </c:pt>
                <c:pt idx="3">
                  <c:v>2014</c:v>
                </c:pt>
                <c:pt idx="4">
                  <c:v>2021-22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3021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B7-4B16-9F59-40DCC1F5E855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Colonne4</c:v>
                </c:pt>
              </c:strCache>
            </c:strRef>
          </c:tx>
          <c:spPr>
            <a:ln w="19050" cap="rnd" cmpd="sng" algn="ctr">
              <a:solidFill>
                <a:schemeClr val="accent5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elete val="1"/>
          </c:dLbls>
          <c:cat>
            <c:strRef>
              <c:f>Feuil1!$A$2:$A$6</c:f>
              <c:strCache>
                <c:ptCount val="5"/>
                <c:pt idx="0">
                  <c:v>1999</c:v>
                </c:pt>
                <c:pt idx="1">
                  <c:v>2004</c:v>
                </c:pt>
                <c:pt idx="2">
                  <c:v>2008</c:v>
                </c:pt>
                <c:pt idx="3">
                  <c:v>2014</c:v>
                </c:pt>
                <c:pt idx="4">
                  <c:v>2021-22</c:v>
                </c:pt>
              </c:strCache>
            </c:strRef>
          </c:cat>
          <c:val>
            <c:numRef>
              <c:f>Feuil1!$F$2:$F$6</c:f>
              <c:numCache>
                <c:formatCode>General</c:formatCode>
                <c:ptCount val="5"/>
                <c:pt idx="0">
                  <c:v>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B7-4B16-9F59-40DCC1F5E8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61438272"/>
        <c:axId val="461432152"/>
      </c:lineChart>
      <c:catAx>
        <c:axId val="461438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1432152"/>
        <c:crosses val="autoZero"/>
        <c:auto val="1"/>
        <c:lblAlgn val="ctr"/>
        <c:lblOffset val="100"/>
        <c:noMultiLvlLbl val="0"/>
      </c:catAx>
      <c:valAx>
        <c:axId val="4614321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Nombre de requêtes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crossAx val="46143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modernComment_11B_98335C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5BEA8D-E9EB-FE4D-9FAB-55312E3BB041}" authorId="{40415AEE-D604-B3A4-4CBC-3E910ED653FE}" created="2024-02-26T17:16:02.70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53502860" sldId="283"/>
      <ac:spMk id="3" creationId="{B2EDF6C0-97BC-4AFF-BB3B-0E76F7995A1F}"/>
    </ac:deMkLst>
    <p188:txBody>
      <a:bodyPr/>
      <a:lstStyle/>
      <a:p>
        <a:r>
          <a:rPr lang="fr-FR"/>
          <a:t>Et sans demande d’abrogation de délai?</a:t>
        </a:r>
      </a:p>
    </p188:txBody>
  </p188:cm>
</p188:cmLst>
</file>

<file path=ppt/comments/modernComment_138_E0D1A8E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7FD6A4-6374-D840-B2AA-85243F7323FD}" authorId="{40415AEE-D604-B3A4-4CBC-3E910ED653FE}" created="2024-02-26T15:38:10.04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71836647" sldId="312"/>
      <ac:spMk id="3" creationId="{00000000-0000-0000-0000-000000000000}"/>
      <ac:txMk cp="117" len="9">
        <ac:context len="375" hash="1225141919"/>
      </ac:txMk>
    </ac:txMkLst>
    <p188:pos x="5633803" y="1426747"/>
    <p188:txBody>
      <a:bodyPr/>
      <a:lstStyle/>
      <a:p>
        <a:r>
          <a:rPr lang="fr-FR"/>
          <a:t>Présente et non peut présenter (ne doit pas être potentiel)</a:t>
        </a:r>
      </a:p>
    </p188:txBody>
  </p188:cm>
</p188:cmLst>
</file>

<file path=ppt/comments/modernComment_139_E07831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04B07C-2A9E-B042-8918-2095FDAE2A05}" authorId="{40415AEE-D604-B3A4-4CBC-3E910ED653FE}" created="2024-02-26T15:39:04.8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65973427" sldId="313"/>
      <ac:spMk id="3" creationId="{00000000-0000-0000-0000-000000000000}"/>
      <ac:txMk cp="420" len="18">
        <ac:context len="647" hash="1122221236"/>
      </ac:txMk>
    </ac:txMkLst>
    <p188:pos x="4539521" y="2805842"/>
    <p188:txBody>
      <a:bodyPr/>
      <a:lstStyle/>
      <a:p>
        <a:r>
          <a:rPr lang="fr-FR"/>
          <a:t>Faire les évaluations psychiatriques, pas seulement garder.</a:t>
        </a:r>
      </a:p>
    </p188:txBody>
  </p188:cm>
  <p188:cm id="{AA12DFA4-6665-9644-BC58-EA40D7E55A84}" authorId="{40415AEE-D604-B3A4-4CBC-3E910ED653FE}" created="2024-02-26T15:43:40.51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65973427" sldId="313"/>
      <ac:spMk id="3" creationId="{00000000-0000-0000-0000-000000000000}"/>
      <ac:txMk cp="457" len="42">
        <ac:context len="647" hash="1122221236"/>
      </ac:txMk>
    </ac:txMkLst>
    <p188:pos x="5963587" y="3885133"/>
    <p188:txBody>
      <a:bodyPr/>
      <a:lstStyle/>
      <a:p>
        <a:r>
          <a:rPr lang="fr-FR"/>
          <a:t>Dépend de si la personne est en garde préventive avant ou non. Si la personne n’est pas sous garde préventive, l’hôpital dispose de 96h + 48h, soit 144h. À cela s’ajoute éventuellement les jours non juridiques. </a:t>
        </a:r>
      </a:p>
    </p188:txBody>
  </p188:cm>
</p188:cmLst>
</file>

<file path=ppt/comments/modernComment_13A_49CEFAB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EB5F53-BEB0-2847-99EA-E53D0727B349}" authorId="{40415AEE-D604-B3A4-4CBC-3E910ED653FE}" created="2024-02-26T15:43:56.2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38301361" sldId="314"/>
      <ac:spMk id="3" creationId="{00000000-0000-0000-0000-000000000000}"/>
      <ac:txMk cp="102" len="5">
        <ac:context len="423" hash="2288814876"/>
      </ac:txMk>
    </ac:txMkLst>
    <p188:pos x="6653134" y="1426747"/>
    <p188:txBody>
      <a:bodyPr/>
      <a:lstStyle/>
      <a:p>
        <a:r>
          <a:rPr lang="fr-FR"/>
          <a:t>De deux</a:t>
        </a:r>
      </a:p>
    </p188:txBody>
  </p188:cm>
  <p188:cm id="{0D27D4EE-5D70-2F44-B121-B6AE3166DCD9}" authorId="{40415AEE-D604-B3A4-4CBC-3E910ED653FE}" created="2024-02-26T16:01:57.3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38301361" sldId="314"/>
      <ac:spMk id="3" creationId="{00000000-0000-0000-0000-000000000000}"/>
    </ac:deMkLst>
    <p188:txBody>
      <a:bodyPr/>
      <a:lstStyle/>
      <a:p>
        <a:r>
          <a:rPr lang="fr-FR"/>
          <a:t>La personne conserve l’exercice de ses droits, notamment celui de consentir aux soins (sauf les examens psychiatriques)?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BEE8F-7A48-4080-9F0C-BF8C5029E516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7A40E-7B42-466B-B536-AE94098FE41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599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0642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0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6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3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28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2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8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1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0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51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3F0C-DEE8-4471-9365-71D030DBAC32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‹N°›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027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94F4-C47E-4D2C-BAC9-02CBCACEDB4A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‹N°›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78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6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2286-8D94-40FB-A67E-054992AF6ECA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‹N°›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0897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09375DD0-97A4-442B-B248-8AA8420A8DA9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‹N°›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5145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F03F-71AC-4120-A868-2E93E3C57537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‹N°›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0784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1897-6B6F-4128-86FA-665081B4C1A9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‹N°›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45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A71B-F979-414F-91BB-9517CE931AD3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0CAA68-92DA-4D3D-82C7-F455894C20A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946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‹N°›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E28-1639-4B3A-9339-688F2DE7413D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5251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‹N°›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0A70D7DA-3CD4-466B-BA80-DAD6766CE62B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455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4DEE9-4638-409C-855E-BD595CDD6BFC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‹N°›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‹N°›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B05F-2CAF-4498-9AB3-641E87B437C2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612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A86002F-358B-49F9-A44B-708D0DD15706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7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06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07E4-A401-4F55-A74E-FEEFBD1487A2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26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A8C5-9EA7-41CA-9DAB-241A73637568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1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89F1-0298-4E3F-9914-A903137E989D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42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B7CF-575D-466B-9530-AAC8946F38D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2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315-373E-4A17-B244-60D5EF55726E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12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BC14-1028-46C4-8786-2F047079848E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77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8712-3F02-4789-BAF4-821F063230D5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37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A4FC-21DF-4900-BB9B-64DAEAB4738E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88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C726-077F-4B3A-8FCE-8CB6A8C4AFD9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66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C8AB-FED8-441A-A366-00E93DA3D2C2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5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14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8DA8-8592-4ECE-A2C7-4D2FAC90CE3D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92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2A05-595B-416D-A20E-BE05CB88527D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39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41F-7A8E-4D92-A6A7-64E696B19653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07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844F-76B7-43D0-A727-C0A61DDF809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51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16EC957-B434-4FB5-88AF-BCC2CEFE46E7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9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20CCE9-B9E2-4151-95A1-5C8D07C95CC7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2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2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0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2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8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7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1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9DF41F-B6FB-4338-BE65-884DBFA530D2}" type="datetime1">
              <a:rPr lang="fr-CA" smtClean="0"/>
              <a:pPr/>
              <a:t>2024-02-26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‹N°›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256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17FFF38-FD4F-4AB7-8427-1ACE96A7D75E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A_49CEFAB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B_98335C8C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8_E0D1A8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9_E07831B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388CB-863E-0578-B81C-E452BABF8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10118841" cy="2368982"/>
          </a:xfrm>
        </p:spPr>
        <p:txBody>
          <a:bodyPr>
            <a:noAutofit/>
          </a:bodyPr>
          <a:lstStyle/>
          <a:p>
            <a:r>
              <a:rPr lang="fr-CA" sz="5400" dirty="0">
                <a:latin typeface="Aptos Black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Des mesures d’Exception… </a:t>
            </a:r>
            <a:br>
              <a:rPr lang="fr-CA" sz="5400" dirty="0">
                <a:latin typeface="Aptos Black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fr-CA" sz="5400" dirty="0">
                <a:latin typeface="Aptos Black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de moins en moins exceptionnelles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8CE0D2-2E55-B5C0-C83F-D9090A86C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5095702"/>
            <a:ext cx="9354071" cy="1396538"/>
          </a:xfrm>
        </p:spPr>
        <p:txBody>
          <a:bodyPr>
            <a:normAutofit fontScale="92500"/>
          </a:bodyPr>
          <a:lstStyle/>
          <a:p>
            <a:pPr algn="just"/>
            <a:r>
              <a:rPr lang="fr-CA" dirty="0"/>
              <a:t>		</a:t>
            </a:r>
            <a:r>
              <a:rPr lang="fr-CA" b="1" dirty="0"/>
              <a:t>Emmanuelle Bernheim – Faculté de Droit, Université </a:t>
            </a:r>
            <a:r>
              <a:rPr lang="fr-CA" b="1" dirty="0" err="1"/>
              <a:t>d’ottawa</a:t>
            </a:r>
            <a:endParaRPr lang="fr-CA" b="1" dirty="0"/>
          </a:p>
          <a:p>
            <a:pPr algn="just"/>
            <a:endParaRPr lang="fr-CA" b="1" dirty="0"/>
          </a:p>
          <a:p>
            <a:r>
              <a:rPr lang="fr-CA" b="1" dirty="0"/>
              <a:t>				Jean-François Plouffe – Action Autonomie</a:t>
            </a:r>
          </a:p>
        </p:txBody>
      </p:sp>
    </p:spTree>
    <p:extLst>
      <p:ext uri="{BB962C8B-B14F-4D97-AF65-F5344CB8AC3E}">
        <p14:creationId xmlns:p14="http://schemas.microsoft.com/office/powerpoint/2010/main" val="191569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39783" y="980728"/>
            <a:ext cx="504056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5752" y="509808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Trois types de </a:t>
            </a:r>
            <a:r>
              <a:rPr lang="en-CA" sz="3600" b="1" dirty="0" err="1">
                <a:solidFill>
                  <a:schemeClr val="tx2"/>
                </a:solidFill>
              </a:rPr>
              <a:t>garde</a:t>
            </a:r>
            <a:endParaRPr lang="fr-CA" sz="36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81200" y="1646237"/>
            <a:ext cx="8229600" cy="4951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err="1">
                <a:solidFill>
                  <a:schemeClr val="tx2"/>
                </a:solidFill>
              </a:rPr>
              <a:t>Garde</a:t>
            </a:r>
            <a:r>
              <a:rPr lang="en-CA" b="1" dirty="0">
                <a:solidFill>
                  <a:schemeClr val="tx2"/>
                </a:solidFill>
              </a:rPr>
              <a:t> </a:t>
            </a:r>
            <a:r>
              <a:rPr lang="en-CA" b="1" dirty="0" err="1">
                <a:solidFill>
                  <a:schemeClr val="tx2"/>
                </a:solidFill>
              </a:rPr>
              <a:t>autorisée</a:t>
            </a:r>
            <a:endParaRPr lang="en-CA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CA" sz="2400" dirty="0" err="1"/>
              <a:t>Autorisation</a:t>
            </a:r>
            <a:r>
              <a:rPr lang="en-CA" sz="2400" dirty="0"/>
              <a:t> </a:t>
            </a:r>
            <a:r>
              <a:rPr lang="en-CA" sz="2400" dirty="0" err="1"/>
              <a:t>donnée</a:t>
            </a:r>
            <a:r>
              <a:rPr lang="en-CA" sz="2400" dirty="0"/>
              <a:t> par la </a:t>
            </a:r>
            <a:r>
              <a:rPr lang="en-CA" sz="2400" dirty="0" err="1"/>
              <a:t>Cour</a:t>
            </a:r>
            <a:r>
              <a:rPr lang="en-CA" sz="2400" dirty="0"/>
              <a:t> du Québec à un </a:t>
            </a:r>
            <a:r>
              <a:rPr lang="en-CA" sz="2400" dirty="0" err="1"/>
              <a:t>établissement</a:t>
            </a:r>
            <a:r>
              <a:rPr lang="en-CA" sz="2400" dirty="0"/>
              <a:t> de santé, sur la base de </a:t>
            </a:r>
            <a:r>
              <a:rPr lang="en-CA" sz="2400" dirty="0" err="1"/>
              <a:t>d’une</a:t>
            </a:r>
            <a:r>
              <a:rPr lang="en-CA" sz="2400" dirty="0"/>
              <a:t> </a:t>
            </a:r>
            <a:r>
              <a:rPr lang="en-CA" sz="2400" dirty="0" err="1"/>
              <a:t>évaluation</a:t>
            </a:r>
            <a:r>
              <a:rPr lang="en-CA" sz="2400" dirty="0"/>
              <a:t> </a:t>
            </a:r>
            <a:r>
              <a:rPr lang="en-CA" sz="2400" dirty="0" err="1"/>
              <a:t>psychiatrique</a:t>
            </a:r>
            <a:r>
              <a:rPr lang="en-CA" sz="2400" dirty="0"/>
              <a:t> </a:t>
            </a:r>
            <a:r>
              <a:rPr lang="en-CA" sz="2400" dirty="0" err="1"/>
              <a:t>concluant</a:t>
            </a:r>
            <a:r>
              <a:rPr lang="en-CA" sz="2400" dirty="0"/>
              <a:t> à la </a:t>
            </a:r>
            <a:r>
              <a:rPr lang="en-CA" sz="2400" dirty="0" err="1"/>
              <a:t>dangerosité</a:t>
            </a:r>
            <a:r>
              <a:rPr lang="en-CA" sz="2400" dirty="0"/>
              <a:t> de </a:t>
            </a:r>
            <a:r>
              <a:rPr lang="en-CA" sz="2400" dirty="0" err="1"/>
              <a:t>l’état</a:t>
            </a:r>
            <a:r>
              <a:rPr lang="en-CA" sz="2400" dirty="0"/>
              <a:t> mental de la </a:t>
            </a:r>
            <a:r>
              <a:rPr lang="en-CA" sz="2400" dirty="0" err="1"/>
              <a:t>personne</a:t>
            </a:r>
            <a:r>
              <a:rPr lang="en-CA" sz="2400" dirty="0"/>
              <a:t>, de </a:t>
            </a:r>
            <a:r>
              <a:rPr lang="en-CA" sz="2400" dirty="0" err="1"/>
              <a:t>garder</a:t>
            </a:r>
            <a:r>
              <a:rPr lang="en-CA" sz="2400" dirty="0"/>
              <a:t> </a:t>
            </a:r>
            <a:r>
              <a:rPr lang="en-CA" sz="2400" dirty="0" err="1"/>
              <a:t>celle</a:t>
            </a:r>
            <a:r>
              <a:rPr lang="en-CA" sz="2400" dirty="0"/>
              <a:t>-ci sans son </a:t>
            </a:r>
            <a:r>
              <a:rPr lang="en-CA" sz="2400" dirty="0" err="1"/>
              <a:t>consentement</a:t>
            </a:r>
            <a:r>
              <a:rPr lang="en-CA" sz="2400" dirty="0"/>
              <a:t> pour </a:t>
            </a:r>
            <a:r>
              <a:rPr lang="en-CA" sz="2400" dirty="0" err="1"/>
              <a:t>une</a:t>
            </a:r>
            <a:r>
              <a:rPr lang="en-CA" sz="2400" dirty="0"/>
              <a:t> </a:t>
            </a:r>
            <a:r>
              <a:rPr lang="en-CA" sz="2400" dirty="0" err="1"/>
              <a:t>période</a:t>
            </a:r>
            <a:r>
              <a:rPr lang="en-CA" sz="2400" dirty="0"/>
              <a:t> variant </a:t>
            </a:r>
            <a:r>
              <a:rPr lang="en-CA" sz="2400" dirty="0" err="1"/>
              <a:t>généralement</a:t>
            </a:r>
            <a:r>
              <a:rPr lang="en-CA" sz="2400" dirty="0"/>
              <a:t> de 21 à 30 </a:t>
            </a:r>
            <a:r>
              <a:rPr lang="en-CA" sz="2400" dirty="0" err="1"/>
              <a:t>jours</a:t>
            </a:r>
            <a:r>
              <a:rPr lang="en-CA" sz="2400" dirty="0"/>
              <a:t>. </a:t>
            </a:r>
          </a:p>
          <a:p>
            <a:pPr marL="0" indent="0" algn="just">
              <a:buNone/>
            </a:pPr>
            <a:endParaRPr lang="en-CA" sz="2400" dirty="0"/>
          </a:p>
          <a:p>
            <a:pPr marL="0" indent="0" algn="just">
              <a:buNone/>
            </a:pPr>
            <a:r>
              <a:rPr lang="en-CA" sz="2400" dirty="0" err="1"/>
              <a:t>L’établissement</a:t>
            </a:r>
            <a:r>
              <a:rPr lang="en-CA" sz="2400" dirty="0"/>
              <a:t> </a:t>
            </a:r>
            <a:r>
              <a:rPr lang="en-CA" sz="2400" dirty="0" err="1"/>
              <a:t>doit</a:t>
            </a:r>
            <a:r>
              <a:rPr lang="en-CA" sz="2400" dirty="0"/>
              <a:t> </a:t>
            </a:r>
            <a:r>
              <a:rPr lang="en-CA" sz="2400" dirty="0" err="1"/>
              <a:t>libérer</a:t>
            </a:r>
            <a:r>
              <a:rPr lang="en-CA" sz="2400" dirty="0"/>
              <a:t> sans </a:t>
            </a:r>
            <a:r>
              <a:rPr lang="en-CA" sz="2400" dirty="0" err="1"/>
              <a:t>délai</a:t>
            </a:r>
            <a:r>
              <a:rPr lang="en-CA" sz="2400" dirty="0"/>
              <a:t> la </a:t>
            </a:r>
            <a:r>
              <a:rPr lang="en-CA" sz="2400" dirty="0" err="1"/>
              <a:t>personne</a:t>
            </a:r>
            <a:r>
              <a:rPr lang="en-CA" sz="2400" dirty="0"/>
              <a:t> </a:t>
            </a:r>
            <a:r>
              <a:rPr lang="en-CA" sz="2400" dirty="0" err="1"/>
              <a:t>dès</a:t>
            </a:r>
            <a:r>
              <a:rPr lang="en-CA" sz="2400" dirty="0"/>
              <a:t> </a:t>
            </a:r>
            <a:r>
              <a:rPr lang="en-CA" sz="2400" dirty="0" err="1"/>
              <a:t>qu’un</a:t>
            </a:r>
            <a:r>
              <a:rPr lang="en-CA" sz="2400" dirty="0"/>
              <a:t> </a:t>
            </a:r>
            <a:r>
              <a:rPr lang="en-CA" sz="2400" dirty="0" err="1"/>
              <a:t>médecin</a:t>
            </a:r>
            <a:r>
              <a:rPr lang="en-CA" sz="2400" dirty="0"/>
              <a:t> </a:t>
            </a:r>
            <a:r>
              <a:rPr lang="en-CA" sz="2400" dirty="0" err="1"/>
              <a:t>considère</a:t>
            </a:r>
            <a:r>
              <a:rPr lang="en-CA" sz="2400" dirty="0"/>
              <a:t> que son </a:t>
            </a:r>
            <a:r>
              <a:rPr lang="en-CA" sz="2400" dirty="0" err="1"/>
              <a:t>état</a:t>
            </a:r>
            <a:r>
              <a:rPr lang="en-CA" sz="2400" dirty="0"/>
              <a:t> mental ne </a:t>
            </a:r>
            <a:r>
              <a:rPr lang="en-CA" sz="2400" dirty="0" err="1"/>
              <a:t>représente</a:t>
            </a:r>
            <a:r>
              <a:rPr lang="en-CA" sz="2400" dirty="0"/>
              <a:t> plus de danger. </a:t>
            </a:r>
            <a:endParaRPr lang="en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056440" y="5949281"/>
            <a:ext cx="457200" cy="441325"/>
          </a:xfrm>
        </p:spPr>
        <p:txBody>
          <a:bodyPr/>
          <a:lstStyle/>
          <a:p>
            <a:fld id="{CC0CAA68-92DA-4D3D-82C7-F455894C20A9}" type="slidenum">
              <a:rPr lang="fr-CA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10</a:t>
            </a:fld>
            <a:endParaRPr lang="fr-CA" dirty="0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383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2E5D9-1E75-DF92-D290-4819FC61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 plus en plus de requêtes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F66E3CC-0372-42B8-A3BA-1EAA5170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11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85B430-4F9A-8094-B41E-8B3B9ACA77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1482074" y="2661690"/>
            <a:ext cx="23751739" cy="6991830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DCD46-EA48-A50A-0C58-BC0285C6F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01332" y="2250273"/>
            <a:ext cx="25539505" cy="69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7D53F2E5-7A0E-8559-E6A3-D1F4D28CF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276712"/>
              </p:ext>
            </p:extLst>
          </p:nvPr>
        </p:nvGraphicFramePr>
        <p:xfrm>
          <a:off x="288758" y="1506519"/>
          <a:ext cx="11492777" cy="489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BF1D0F15-EBB9-377C-D6D2-2002C7E8BC0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2201332" y="5782153"/>
            <a:ext cx="255395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fr-CA" altLang="fr-FR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kumimoji="0" lang="fr-CA" altLang="fr-FR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9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842" y="290736"/>
            <a:ext cx="3545305" cy="5802560"/>
          </a:xfrm>
        </p:spPr>
        <p:txBody>
          <a:bodyPr anchor="ctr" anchorCtr="0">
            <a:noAutofit/>
          </a:bodyPr>
          <a:lstStyle/>
          <a:p>
            <a:pPr algn="l"/>
            <a:r>
              <a:rPr lang="en-CA" sz="3600" dirty="0">
                <a:solidFill>
                  <a:schemeClr val="bg1"/>
                </a:solidFill>
              </a:rPr>
              <a:t>Respecter la </a:t>
            </a:r>
            <a:r>
              <a:rPr lang="en-CA" sz="3600" dirty="0" err="1">
                <a:solidFill>
                  <a:schemeClr val="bg1"/>
                </a:solidFill>
              </a:rPr>
              <a:t>loi</a:t>
            </a:r>
            <a:r>
              <a:rPr lang="en-CA" sz="3600" dirty="0">
                <a:solidFill>
                  <a:schemeClr val="bg1"/>
                </a:solidFill>
              </a:rPr>
              <a:t> :  les </a:t>
            </a:r>
            <a:r>
              <a:rPr lang="en-CA" sz="3600" dirty="0" err="1">
                <a:solidFill>
                  <a:schemeClr val="bg1"/>
                </a:solidFill>
              </a:rPr>
              <a:t>délais</a:t>
            </a:r>
            <a:endParaRPr lang="fr-CA" sz="3600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655840" y="620688"/>
            <a:ext cx="5768280" cy="5767536"/>
          </a:xfrm>
        </p:spPr>
        <p:txBody>
          <a:bodyPr>
            <a:normAutofit fontScale="92500" lnSpcReduction="10000"/>
          </a:bodyPr>
          <a:lstStyle/>
          <a:p>
            <a:pPr marL="508" indent="0" algn="just">
              <a:buNone/>
            </a:pPr>
            <a:r>
              <a:rPr lang="fr-CA" sz="2100" dirty="0"/>
              <a:t>À l’expiration de la période de 72 heures, la personne doit être libérée, à moins qu’un tribunal n’ait ordonné que la garde soit prolongée afin de lui faire subir une évaluation psychiatrique.   	</a:t>
            </a:r>
          </a:p>
          <a:p>
            <a:pPr marL="286258" indent="-285750" algn="r">
              <a:buFontTx/>
              <a:buChar char="-"/>
            </a:pPr>
            <a:r>
              <a:rPr lang="fr-CA" sz="1600" dirty="0"/>
              <a:t>RLRQ ch. P-38.001, article 7</a:t>
            </a:r>
          </a:p>
          <a:p>
            <a:pPr marL="286258" indent="-285750">
              <a:buFontTx/>
              <a:buChar char="-"/>
            </a:pPr>
            <a:endParaRPr lang="en-CA" sz="1400" dirty="0"/>
          </a:p>
          <a:p>
            <a:pPr marL="508" indent="0" algn="ctr">
              <a:buNone/>
            </a:pPr>
            <a:r>
              <a:rPr lang="fr-FR" sz="2000" b="1" dirty="0"/>
              <a:t>Intervalle moyen entre le 1er examen et l’audience pour une requêtes de garde en établissement déposées au district de Montréal pour 2014 : </a:t>
            </a:r>
          </a:p>
          <a:p>
            <a:pPr marL="508" indent="0" algn="ctr">
              <a:buNone/>
            </a:pPr>
            <a:r>
              <a:rPr lang="fr-FR" sz="9600" b="1" dirty="0">
                <a:solidFill>
                  <a:srgbClr val="C00000"/>
                </a:solidFill>
              </a:rPr>
              <a:t>5,69 jours        </a:t>
            </a:r>
            <a:r>
              <a:rPr lang="en-CA" sz="2400" b="1" dirty="0">
                <a:solidFill>
                  <a:srgbClr val="C00000"/>
                </a:solidFill>
              </a:rPr>
              <a:t>136,6 </a:t>
            </a:r>
            <a:r>
              <a:rPr lang="en-CA" sz="2400" b="1" dirty="0" err="1">
                <a:solidFill>
                  <a:srgbClr val="C00000"/>
                </a:solidFill>
              </a:rPr>
              <a:t>heures</a:t>
            </a:r>
            <a:endParaRPr lang="fr-CA" sz="2400" b="1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056440" y="5949281"/>
            <a:ext cx="457200" cy="441325"/>
          </a:xfrm>
        </p:spPr>
        <p:txBody>
          <a:bodyPr/>
          <a:lstStyle/>
          <a:p>
            <a:fld id="{CC0CAA68-92DA-4D3D-82C7-F455894C20A9}" type="slidenum">
              <a:rPr lang="fr-CA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12</a:t>
            </a:fld>
            <a:endParaRPr lang="fr-CA" dirty="0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889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AA970D6-C421-A647-7FE6-9F283E56F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943" y="2819400"/>
            <a:ext cx="9786257" cy="3429000"/>
          </a:xfrm>
        </p:spPr>
        <p:txBody>
          <a:bodyPr/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La majorité des personnes faisant l’objet d’une demande de garde en établissement ont fait l’objet d’une garde préventive via les services policiers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En l’absence de services sociaux, Policiers comme premiers répondants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Personnes profilées particulièrement vulnérables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Conservation des informations concernant les interventions « santé mentale » antérieures 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fr-FR" sz="2000" b="0" dirty="0">
                <a:latin typeface="Calibri" panose="020F0502020204030204" pitchFamily="34" charset="0"/>
                <a:cs typeface="Calibri" panose="020F0502020204030204" pitchFamily="34" charset="0"/>
              </a:rPr>
              <a:t>Multiplication des dispositifs de gestion du risque par l’intégration de la sécurité publique et de la justice sur le « continuum de services »</a:t>
            </a:r>
          </a:p>
          <a:p>
            <a:pPr algn="l"/>
            <a:endParaRPr lang="fr-FR" b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AD90B4-3A92-3D6E-311A-F82A5D46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13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E52041E-B396-EA70-E0B8-6C2C6D73E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rôle central de la police</a:t>
            </a:r>
          </a:p>
        </p:txBody>
      </p:sp>
    </p:spTree>
    <p:extLst>
      <p:ext uri="{BB962C8B-B14F-4D97-AF65-F5344CB8AC3E}">
        <p14:creationId xmlns:p14="http://schemas.microsoft.com/office/powerpoint/2010/main" val="242623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0EA3E1-48FA-AC3C-5F98-DAC9BF36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Dérangement, danger, risque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D8CCEFB-3211-CDC5-6F7E-3FCB1EB2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14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0A6694-FF73-54AD-DABA-806E65D50B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Les audiences judiciaires portent peu sur le danger, plutôt sur les conditions sociales dégradées dans lesquelles vivent les personnes et du fait qu’elles dérangent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La preuve est lacunaire (les psychiatres sont absents) et les personnes mal préparées</a:t>
            </a: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Les outils d’évaluation du risque sont controversés (</a:t>
            </a: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Vogel et al</a:t>
            </a:r>
            <a:r>
              <a:rPr lang="fr-CA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2022)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, notamment pour leurs effets de profilage des groupes marginalisés et racialisés (Large et al 2016) et la tendance des psychiatres à surévaluer le risque de violence (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Osborg</a:t>
            </a: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Ose</a:t>
            </a: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et al</a:t>
            </a:r>
            <a:r>
              <a:rPr lang="fr-CA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2017)</a:t>
            </a:r>
          </a:p>
          <a:p>
            <a:pPr marL="0" indent="0">
              <a:buNone/>
            </a:pPr>
            <a:endParaRPr lang="en-US" sz="2400" i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“Psychiatrists’ predictions of which patients would be violent, based on their clinical assessments in the emergency setting, turned out to be only slightly more accurate than flipping a coin” </a:t>
            </a:r>
            <a:r>
              <a:rPr lang="en-US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(Swanson et al 2015)</a:t>
            </a:r>
            <a:r>
              <a:rPr lang="fr-CA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082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4FD073-8C1F-6A07-ADD3-27D3A8C9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consentement aux soins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3B9C5A-A0E7-6848-9627-08B78056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AA68-92DA-4D3D-82C7-F455894C20A9}" type="slidenum">
              <a:rPr lang="fr-CA" smtClean="0">
                <a:solidFill>
                  <a:srgbClr val="8CADAE">
                    <a:shade val="75000"/>
                  </a:srgbClr>
                </a:solidFill>
              </a:rPr>
              <a:pPr/>
              <a:t>15</a:t>
            </a:fld>
            <a:endParaRPr lang="fr-CA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AC07D9-679C-A3CE-14F2-8655D7B9F1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La collaboration et l’acceptation de la médication sont des sujets récurrents des audiences malgré le droit de consentir et de refuser les soins</a:t>
            </a:r>
          </a:p>
          <a:p>
            <a:r>
              <a:rPr lang="fr-FR" dirty="0"/>
              <a:t>Les personnes rapportent des violations évidentes de leurs droits en milieu hospitalier dans la plus grande indifférence</a:t>
            </a:r>
          </a:p>
          <a:p>
            <a:r>
              <a:rPr lang="fr-FR" dirty="0"/>
              <a:t>Le Protecteur du citoyen avait documenté en 2011 que l’information n’était pas dispensée et que le consentement des personnes n’étaient sollicité à l’étape de la garde préventive</a:t>
            </a:r>
          </a:p>
          <a:p>
            <a:r>
              <a:rPr lang="fr-FR" dirty="0"/>
              <a:t>L’étude de la jurisprudence démontre que le refus de soins est considéré par les tribunaux dans les demandes de garde en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411581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067E41-3CA6-4385-A986-20C9F40A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4" y="2438400"/>
            <a:ext cx="11191875" cy="391477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CA" sz="2000" dirty="0"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CA" sz="28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L’autorisation</a:t>
            </a:r>
            <a:r>
              <a:rPr lang="en-CA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CA" sz="28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judiciaire</a:t>
            </a:r>
            <a:r>
              <a:rPr lang="en-CA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de </a:t>
            </a:r>
            <a:r>
              <a:rPr lang="en-CA" sz="28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soins</a:t>
            </a:r>
            <a:r>
              <a:rPr lang="en-CA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et/</a:t>
            </a:r>
            <a:r>
              <a:rPr lang="en-CA" sz="28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ou</a:t>
            </a:r>
            <a:r>
              <a:rPr lang="en-CA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CA" sz="28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d’hébergement</a:t>
            </a:r>
            <a:r>
              <a:rPr lang="en-CA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(AJSH)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CA" sz="28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est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un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mécanisme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permettant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à un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établissement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de santé,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suite à un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jugement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de la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Cour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supérieure,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d’imposer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à une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personne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considérée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inapte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à donner son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consentement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des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soins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généralement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une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ou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des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médications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)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assortis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ou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non d’une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forme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d’hébergement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et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ce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malgré son </a:t>
            </a:r>
            <a:r>
              <a:rPr lang="en-CA" sz="2800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refus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.  </a:t>
            </a:r>
            <a:endParaRPr lang="fr-CA" sz="28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fr-CA" sz="2000" dirty="0">
              <a:latin typeface="Century Gothic" panose="020B0502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260C3F-6965-4B1A-83CC-629264D2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FF00"/>
                </a:solidFill>
                <a:latin typeface="Arial Black" panose="020B0A04020102020204" pitchFamily="34" charset="0"/>
              </a:rPr>
              <a:t>AJSH: de quoi on parle?</a:t>
            </a:r>
            <a:endParaRPr lang="fr-CA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F6B162-95A3-4FE6-9824-6E903E55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942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8FCF1F-AFCE-B460-3438-3477C4CA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réception des procédures: l’avis de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815C7E-C1C3-AD8F-2996-4878C5225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1230087"/>
            <a:ext cx="3757545" cy="484414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personnes reçoivent les documents de cour directement à l’hôpital</a:t>
            </a:r>
          </a:p>
          <a:p>
            <a:r>
              <a:rPr lang="fr-FR" dirty="0"/>
              <a:t>Personne pour les leur expliquer</a:t>
            </a:r>
          </a:p>
          <a:p>
            <a:r>
              <a:rPr lang="fr-FR" dirty="0"/>
              <a:t>Le contenu des documents varie selon les établissements </a:t>
            </a:r>
          </a:p>
          <a:p>
            <a:r>
              <a:rPr lang="fr-FR" dirty="0"/>
              <a:t>La preuve (le rapport médical) n’est généralement pas joint</a:t>
            </a:r>
          </a:p>
          <a:p>
            <a:r>
              <a:rPr lang="fr-FR" dirty="0"/>
              <a:t>L’avis sur les droits n’est pas systématiquement présent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D8E689-6115-DB4B-B3D5-50D95864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62F11-251B-4800-BE12-04B0754D0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38629"/>
            <a:ext cx="8825658" cy="1132114"/>
          </a:xfrm>
        </p:spPr>
        <p:txBody>
          <a:bodyPr/>
          <a:lstStyle/>
          <a:p>
            <a:r>
              <a:rPr lang="fr-CA" dirty="0">
                <a:solidFill>
                  <a:srgbClr val="FFFF00"/>
                </a:solidFill>
                <a:latin typeface="Arial Black" panose="020B0A04020102020204" pitchFamily="34" charset="0"/>
              </a:rPr>
              <a:t>Délai avant l’audience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EDF6C0-97BC-4AFF-BB3B-0E76F7995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770743"/>
            <a:ext cx="8825658" cy="4281714"/>
          </a:xfrm>
        </p:spPr>
        <p:txBody>
          <a:bodyPr>
            <a:normAutofit lnSpcReduction="10000"/>
          </a:bodyPr>
          <a:lstStyle/>
          <a:p>
            <a:r>
              <a:rPr lang="fr-CA" sz="8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 </a:t>
            </a:r>
            <a:r>
              <a:rPr lang="fr-C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jours pour </a:t>
            </a:r>
          </a:p>
          <a:p>
            <a:pPr marL="1200150" lvl="2" indent="-285750" algn="l">
              <a:lnSpc>
                <a:spcPct val="1500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1800" cap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Comprendre la procédure</a:t>
            </a:r>
          </a:p>
          <a:p>
            <a:pPr marL="1200150" lvl="2" indent="-285750" algn="l">
              <a:lnSpc>
                <a:spcPct val="1500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1800" cap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Trouver </a:t>
            </a:r>
            <a:r>
              <a:rPr lang="fr-CA" sz="1800" cap="none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un.e</a:t>
            </a:r>
            <a:r>
              <a:rPr lang="fr-CA" sz="1800" cap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CA" sz="1800" cap="none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avocat.e</a:t>
            </a:r>
            <a:endParaRPr lang="fr-CA" sz="1800" cap="none" dirty="0">
              <a:solidFill>
                <a:schemeClr val="accent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pPr marL="1200150" lvl="2" indent="-285750" algn="l">
              <a:lnSpc>
                <a:spcPct val="1500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1800" cap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Lui permettre de prendre connaissance du dossier</a:t>
            </a:r>
          </a:p>
          <a:p>
            <a:pPr marL="1200150" lvl="2" indent="-285750" algn="l">
              <a:lnSpc>
                <a:spcPct val="1500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1800" cap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Convenir d’une stratégie pour la comparution</a:t>
            </a:r>
          </a:p>
          <a:p>
            <a:pPr marL="1200150" lvl="2" indent="-285750" algn="l">
              <a:lnSpc>
                <a:spcPct val="1500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1800" cap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Tout en surmontant ses difficultés émotionnelles</a:t>
            </a:r>
          </a:p>
          <a:p>
            <a:pPr marL="1200150" lvl="2" indent="-285750" algn="l">
              <a:lnSpc>
                <a:spcPct val="150000"/>
              </a:lnSpc>
              <a:buClr>
                <a:schemeClr val="accent2">
                  <a:lumMod val="20000"/>
                  <a:lumOff val="80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1800" cap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Souvent durant une garde en établissement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600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1600" dirty="0">
              <a:latin typeface="Arial Black" panose="020B0A040201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0D4EEC-E8E3-466E-8AF8-CFE00ED5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1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62F11-251B-4800-BE12-04B0754D0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38629"/>
            <a:ext cx="8825658" cy="1132114"/>
          </a:xfrm>
        </p:spPr>
        <p:txBody>
          <a:bodyPr/>
          <a:lstStyle/>
          <a:p>
            <a:r>
              <a:rPr lang="fr-CA" dirty="0">
                <a:solidFill>
                  <a:srgbClr val="FFFF00"/>
                </a:solidFill>
                <a:latin typeface="Arial Black" panose="020B0A04020102020204" pitchFamily="34" charset="0"/>
              </a:rPr>
              <a:t>Délai avant l’audience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EDF6C0-97BC-4AFF-BB3B-0E76F7995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341755"/>
            <a:ext cx="9862450" cy="371070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CA" sz="3900" b="1" cap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Dans 43 cas, une fois sur 12, l’audience a eu lieu illégalement, moins de cinq jours </a:t>
            </a:r>
            <a:r>
              <a:rPr lang="fr-CA" sz="3900" b="1" cap="none" dirty="0">
                <a:solidFill>
                  <a:schemeClr val="bg1"/>
                </a:solidFill>
                <a:latin typeface="Arial Black" panose="020B0A04020102020204" pitchFamily="34" charset="0"/>
              </a:rPr>
              <a:t>après</a:t>
            </a:r>
            <a:r>
              <a:rPr lang="fr-CA" sz="3900" b="1" cap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le dépôt de la requête.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CA" sz="1600" dirty="0">
              <a:latin typeface="Arial Black" panose="020B0A040201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1DFF08-8175-4E91-927B-36EA649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0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F77B7-B4F6-4FCD-91D1-3E603BCD0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654197"/>
          </a:xfrm>
        </p:spPr>
        <p:txBody>
          <a:bodyPr/>
          <a:lstStyle/>
          <a:p>
            <a:pPr algn="ctr"/>
            <a:r>
              <a:rPr lang="en-CA" sz="3600" dirty="0">
                <a:solidFill>
                  <a:srgbClr val="002060"/>
                </a:solidFill>
                <a:latin typeface="Algerian" panose="04020705040A02060702" pitchFamily="82" charset="0"/>
              </a:rPr>
              <a:t>HISTORIQUE</a:t>
            </a:r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41307E-119E-4A2E-A336-8DD37D9C5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0019" y="1204958"/>
            <a:ext cx="4649783" cy="846034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002060"/>
                </a:solidFill>
                <a:latin typeface="Algerian" panose="04020705040A02060702" pitchFamily="82" charset="0"/>
              </a:rPr>
              <a:t>1961</a:t>
            </a:r>
            <a:endParaRPr lang="fr-CA" sz="40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0D5063-FAE3-4CB1-8D36-2C20B7E6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217" y="3097103"/>
            <a:ext cx="5094027" cy="33378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fr-CA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fr-CA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fr-CA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fr-CA" sz="2900" dirty="0">
                <a:latin typeface="Algerian" panose="04020705040A02060702" pitchFamily="82" charset="0"/>
              </a:rPr>
              <a:t>«La folie est une punition divine qui ne se guérit pas»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65EBA3-82D6-4A32-B79B-910123987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8" y="1273323"/>
            <a:ext cx="4646602" cy="654197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rgbClr val="002060"/>
                </a:solidFill>
                <a:latin typeface="Algerian" panose="04020705040A02060702" pitchFamily="82" charset="0"/>
              </a:rPr>
              <a:t>1962</a:t>
            </a:r>
            <a:endParaRPr lang="fr-CA" sz="40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7D2D52-F068-4A5C-B98C-6486AE5A0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9434"/>
            <a:ext cx="4875210" cy="41839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sz="29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fr-CA" sz="2900" dirty="0">
                <a:latin typeface="Algerian" panose="04020705040A02060702" pitchFamily="82" charset="0"/>
              </a:rPr>
              <a:t>La maladie mentale est une maladie comme les autres. Elle peut être soignée</a:t>
            </a:r>
          </a:p>
        </p:txBody>
      </p:sp>
      <p:pic>
        <p:nvPicPr>
          <p:cNvPr id="3076" name="Picture 4" descr="Afficher l’image source">
            <a:extLst>
              <a:ext uri="{FF2B5EF4-FFF2-40B4-BE49-F238E27FC236}">
                <a16:creationId xmlns:a16="http://schemas.microsoft.com/office/drawing/2014/main" id="{CB5C3851-D8DC-4ADE-A3A2-187BE2640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48" y="2121491"/>
            <a:ext cx="2417324" cy="355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DBA8F544-A725-4CC9-9ACE-5C4187AF5A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8538" y="2192338"/>
          <a:ext cx="2522537" cy="325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38821" imgH="7543566" progId="AcroExch.Document.11">
                  <p:embed/>
                </p:oleObj>
              </mc:Choice>
              <mc:Fallback>
                <p:oleObj name="Acrobat Document" r:id="rId3" imgW="5838821" imgH="7543566" progId="AcroExch.Document.11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DBA8F544-A725-4CC9-9ACE-5C4187AF5A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8538" y="2192338"/>
                        <a:ext cx="2522537" cy="325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043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6FB57-CAEA-DE34-A69E-F8FC84E6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projets de jugement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529F26-D33E-4EA5-FB76-CE389B30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30" y="2603499"/>
            <a:ext cx="11234056" cy="3895271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entury Gothic" panose="020B0502020202020204" pitchFamily="34" charset="0"/>
              </a:rPr>
              <a:t>Les établissements de santé déposent à la cour, même lorsqu’une défense est présentée, des « projets de jugement », soit des décisions qu’ils ont écrites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Les projets de jugements, composés de quelques paragraphes, sont des copié-collés les uns des autres et comportent des erreurs parfois importantes (ex: pas de date)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Les projets de jugements ne sont pas personnalisés, contrairement aux prescriptions de la Cour d’appel du Québec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À Longueuil en 2019: 70% des projets de jugements ont été signés tels quels; 20% avec des modifications mineures = les établissements de santé sont les auteurs de 90% des décisions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Les personnes sont invisibles dans les décisions: </a:t>
            </a:r>
            <a:r>
              <a:rPr lang="fr-FR" sz="2000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 leur présence, ni la nature de leur défense ne sont dans la grande majorité des cas mentionnées</a:t>
            </a:r>
            <a:r>
              <a:rPr lang="fr-CA" sz="2000" dirty="0"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6C7A89-D6DB-993A-CFB8-F218269A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9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FDD75-F0F5-4072-9D59-BFA373F9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648513" cy="706964"/>
          </a:xfrm>
        </p:spPr>
        <p:txBody>
          <a:bodyPr/>
          <a:lstStyle/>
          <a:p>
            <a:r>
              <a:rPr lang="fr-CA" dirty="0">
                <a:solidFill>
                  <a:srgbClr val="FFFF00"/>
                </a:solidFill>
                <a:latin typeface="Arial Black" panose="020B0A04020102020204" pitchFamily="34" charset="0"/>
              </a:rPr>
              <a:t>Défavorisation matérielle et sociale 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D76C07D4-13EA-434A-9F44-EC1990F9D6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65738" y="2415820"/>
          <a:ext cx="8807669" cy="4026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7404">
                  <a:extLst>
                    <a:ext uri="{9D8B030D-6E8A-4147-A177-3AD203B41FA5}">
                      <a16:colId xmlns:a16="http://schemas.microsoft.com/office/drawing/2014/main" val="1597749616"/>
                    </a:ext>
                  </a:extLst>
                </a:gridCol>
                <a:gridCol w="3560265">
                  <a:extLst>
                    <a:ext uri="{9D8B030D-6E8A-4147-A177-3AD203B41FA5}">
                      <a16:colId xmlns:a16="http://schemas.microsoft.com/office/drawing/2014/main" val="264359231"/>
                    </a:ext>
                  </a:extLst>
                </a:gridCol>
              </a:tblGrid>
              <a:tr h="772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000" dirty="0">
                          <a:effectLst/>
                          <a:latin typeface="Arial Black" panose="020B0A04020102020204" pitchFamily="34" charset="0"/>
                        </a:rPr>
                        <a:t>Défavorisation</a:t>
                      </a:r>
                      <a:endParaRPr lang="fr-CA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000" dirty="0">
                          <a:effectLst/>
                          <a:latin typeface="Arial Black" panose="020B0A04020102020204" pitchFamily="34" charset="0"/>
                        </a:rPr>
                        <a:t>Ratio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1200" dirty="0">
                          <a:effectLst/>
                          <a:latin typeface="Arial Black" panose="020B0A04020102020204" pitchFamily="34" charset="0"/>
                        </a:rPr>
                        <a:t>par 100 000 habitant.es</a:t>
                      </a:r>
                      <a:endParaRPr lang="fr-CA" sz="12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4265904"/>
                  </a:ext>
                </a:extLst>
              </a:tr>
              <a:tr h="542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000">
                          <a:effectLst/>
                          <a:latin typeface="Arial Black" panose="020B0A04020102020204" pitchFamily="34" charset="0"/>
                        </a:rPr>
                        <a:t>Matérielle </a:t>
                      </a:r>
                      <a:endParaRPr lang="fr-CA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800" dirty="0">
                          <a:effectLst/>
                          <a:latin typeface="Arial Black" panose="020B0A04020102020204" pitchFamily="34" charset="0"/>
                        </a:rPr>
                        <a:t>19,31</a:t>
                      </a:r>
                      <a:endParaRPr lang="fr-CA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8758490"/>
                  </a:ext>
                </a:extLst>
              </a:tr>
              <a:tr h="542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000">
                          <a:effectLst/>
                          <a:latin typeface="Arial Black" panose="020B0A04020102020204" pitchFamily="34" charset="0"/>
                        </a:rPr>
                        <a:t>Sociale</a:t>
                      </a:r>
                      <a:endParaRPr lang="fr-CA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800" dirty="0">
                          <a:effectLst/>
                          <a:latin typeface="Arial Black" panose="020B0A04020102020204" pitchFamily="34" charset="0"/>
                        </a:rPr>
                        <a:t>17,89</a:t>
                      </a:r>
                      <a:endParaRPr lang="fr-CA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527328"/>
                  </a:ext>
                </a:extLst>
              </a:tr>
              <a:tr h="542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000">
                          <a:effectLst/>
                          <a:latin typeface="Arial Black" panose="020B0A04020102020204" pitchFamily="34" charset="0"/>
                        </a:rPr>
                        <a:t>Matérielle et sociale</a:t>
                      </a:r>
                      <a:endParaRPr lang="fr-CA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800" dirty="0">
                          <a:effectLst/>
                          <a:latin typeface="Arial Black" panose="020B0A04020102020204" pitchFamily="34" charset="0"/>
                        </a:rPr>
                        <a:t>16,63</a:t>
                      </a:r>
                      <a:endParaRPr lang="fr-CA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6543584"/>
                  </a:ext>
                </a:extLst>
              </a:tr>
              <a:tr h="542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000">
                          <a:effectLst/>
                          <a:latin typeface="Arial Black" panose="020B0A04020102020204" pitchFamily="34" charset="0"/>
                        </a:rPr>
                        <a:t>Moyenne</a:t>
                      </a:r>
                      <a:endParaRPr lang="fr-CA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800" dirty="0">
                          <a:effectLst/>
                          <a:latin typeface="Arial Black" panose="020B0A04020102020204" pitchFamily="34" charset="0"/>
                        </a:rPr>
                        <a:t>13,57</a:t>
                      </a:r>
                      <a:endParaRPr lang="fr-CA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1674096"/>
                  </a:ext>
                </a:extLst>
              </a:tr>
              <a:tr h="542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000">
                          <a:effectLst/>
                          <a:latin typeface="Arial Black" panose="020B0A04020102020204" pitchFamily="34" charset="0"/>
                        </a:rPr>
                        <a:t>Favorisée</a:t>
                      </a:r>
                      <a:endParaRPr lang="fr-CA" sz="20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800" dirty="0">
                          <a:effectLst/>
                          <a:latin typeface="Arial Black" panose="020B0A04020102020204" pitchFamily="34" charset="0"/>
                        </a:rPr>
                        <a:t>11,95</a:t>
                      </a:r>
                      <a:endParaRPr lang="fr-CA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649518"/>
                  </a:ext>
                </a:extLst>
              </a:tr>
              <a:tr h="5423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2000" dirty="0">
                          <a:effectLst/>
                          <a:latin typeface="Arial Black" panose="020B0A04020102020204" pitchFamily="34" charset="0"/>
                        </a:rPr>
                        <a:t>Personnes itinérantes</a:t>
                      </a:r>
                      <a:endParaRPr lang="fr-CA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Arial Black" panose="020B0A04020102020204" pitchFamily="34" charset="0"/>
                        </a:rPr>
                        <a:t>2889,80</a:t>
                      </a:r>
                      <a:endParaRPr lang="fr-CA" sz="28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2950440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9524BCB9-31B3-4053-9623-31078B476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F1F9BC-D70B-4C2B-B2BB-9633D93A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7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72E22-2BA3-20CC-2142-ED124368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Surjudiciarisation</a:t>
            </a:r>
            <a:r>
              <a:rPr lang="fr-FR" dirty="0"/>
              <a:t> du social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031B0A-3460-CFE8-1FA7-BE05EF950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2603500"/>
            <a:ext cx="10123713" cy="3416300"/>
          </a:xfrm>
        </p:spPr>
        <p:txBody>
          <a:bodyPr>
            <a:normAutofit/>
          </a:bodyPr>
          <a:lstStyle/>
          <a:p>
            <a:r>
              <a:rPr lang="fr-FR" sz="2000" dirty="0"/>
              <a:t>Les personnes faisant l’objet de garde en établissement et d’autorisation de soins rapportent être judiciarisées dans d’autres contextes (commission d’examen, protection de la jeunesse, logement, pénal)</a:t>
            </a:r>
          </a:p>
          <a:p>
            <a:r>
              <a:rPr lang="fr-FR" sz="2000" dirty="0"/>
              <a:t>La </a:t>
            </a:r>
            <a:r>
              <a:rPr lang="fr-FR" sz="2000" dirty="0" err="1"/>
              <a:t>surjudiciarisation</a:t>
            </a:r>
            <a:r>
              <a:rPr lang="fr-FR" sz="2000" dirty="0"/>
              <a:t> est aujourd’hui considérée comme une « porte d’entrée dans les services » et un moyen de gérer les problèmes sociaux, la multiplication des ordonnances judiciaires constituant un « levier » pour les équipes traitantes</a:t>
            </a:r>
          </a:p>
          <a:p>
            <a:r>
              <a:rPr lang="fr-FR" sz="2000" dirty="0"/>
              <a:t>Les ordonnances de garde, mais surtout de soins, jumelées à d’autres ordonnances, constituent pourtant des contraintes exceptionnelles en terme de surveillance, de contrôle et d’intrusion dans la vie des personnes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54C8BA-3B79-8EF7-489D-AFFD07E9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0F343-93D7-40AA-B3D8-4F51CBD4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rgbClr val="FFFF00"/>
                </a:solidFill>
                <a:latin typeface="Arial Black" panose="020B0A04020102020204" pitchFamily="34" charset="0"/>
              </a:rPr>
              <a:t>Durée de la prise de parole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D497A1-A4F6-4424-BFA2-46FEF0EB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5" y="2538064"/>
            <a:ext cx="3804257" cy="39059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fr-CA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fr-CA" sz="105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Plus la durée de la prise de parole est longue, plus fortes sont les chances d’un accueil partiel de la requête.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2B45FFF-3376-4ECB-A28D-1B14AF61B044}"/>
              </a:ext>
            </a:extLst>
          </p:cNvPr>
          <p:cNvGraphicFramePr>
            <a:graphicFrameLocks noGrp="1"/>
          </p:cNvGraphicFramePr>
          <p:nvPr/>
        </p:nvGraphicFramePr>
        <p:xfrm>
          <a:off x="4730620" y="2538063"/>
          <a:ext cx="6945564" cy="390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280">
                  <a:extLst>
                    <a:ext uri="{9D8B030D-6E8A-4147-A177-3AD203B41FA5}">
                      <a16:colId xmlns:a16="http://schemas.microsoft.com/office/drawing/2014/main" val="147665183"/>
                    </a:ext>
                  </a:extLst>
                </a:gridCol>
                <a:gridCol w="4039284">
                  <a:extLst>
                    <a:ext uri="{9D8B030D-6E8A-4147-A177-3AD203B41FA5}">
                      <a16:colId xmlns:a16="http://schemas.microsoft.com/office/drawing/2014/main" val="984776100"/>
                    </a:ext>
                  </a:extLst>
                </a:gridCol>
              </a:tblGrid>
              <a:tr h="8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000" dirty="0">
                          <a:effectLst/>
                          <a:latin typeface="Arial Black" panose="020B0A04020102020204" pitchFamily="34" charset="0"/>
                        </a:rPr>
                        <a:t>Durée de la prise de parole (minutes)</a:t>
                      </a:r>
                      <a:endParaRPr lang="fr-CA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000" dirty="0">
                          <a:effectLst/>
                          <a:latin typeface="Arial Black" panose="020B0A04020102020204" pitchFamily="34" charset="0"/>
                        </a:rPr>
                        <a:t>Proportion de requêtes accueillies partiellement</a:t>
                      </a:r>
                      <a:endParaRPr lang="fr-CA" sz="20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0573123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 dirty="0">
                          <a:effectLst/>
                          <a:latin typeface="Arial Black" panose="020B0A04020102020204" pitchFamily="34" charset="0"/>
                        </a:rPr>
                        <a:t>1-4</a:t>
                      </a:r>
                      <a:endParaRPr lang="fr-CA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 dirty="0">
                          <a:effectLst/>
                          <a:latin typeface="Arial Black" panose="020B0A04020102020204" pitchFamily="34" charset="0"/>
                        </a:rPr>
                        <a:t>9,8%</a:t>
                      </a:r>
                      <a:endParaRPr lang="fr-CA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945503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>
                          <a:effectLst/>
                          <a:latin typeface="Arial Black" panose="020B0A04020102020204" pitchFamily="34" charset="0"/>
                        </a:rPr>
                        <a:t>5-9</a:t>
                      </a:r>
                      <a:endParaRPr lang="fr-CA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 dirty="0">
                          <a:effectLst/>
                          <a:latin typeface="Arial Black" panose="020B0A04020102020204" pitchFamily="34" charset="0"/>
                        </a:rPr>
                        <a:t>24,1%</a:t>
                      </a:r>
                      <a:endParaRPr lang="fr-CA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681457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>
                          <a:effectLst/>
                          <a:latin typeface="Arial Black" panose="020B0A04020102020204" pitchFamily="34" charset="0"/>
                        </a:rPr>
                        <a:t>10-14</a:t>
                      </a:r>
                      <a:endParaRPr lang="fr-CA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 dirty="0">
                          <a:effectLst/>
                          <a:latin typeface="Arial Black" panose="020B0A04020102020204" pitchFamily="34" charset="0"/>
                        </a:rPr>
                        <a:t>27,6%</a:t>
                      </a:r>
                      <a:endParaRPr lang="fr-CA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501306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>
                          <a:effectLst/>
                          <a:latin typeface="Arial Black" panose="020B0A04020102020204" pitchFamily="34" charset="0"/>
                        </a:rPr>
                        <a:t>15-19</a:t>
                      </a:r>
                      <a:endParaRPr lang="fr-CA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 dirty="0">
                          <a:effectLst/>
                          <a:latin typeface="Arial Black" panose="020B0A04020102020204" pitchFamily="34" charset="0"/>
                        </a:rPr>
                        <a:t>27,0%</a:t>
                      </a:r>
                      <a:endParaRPr lang="fr-CA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636445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>
                          <a:effectLst/>
                          <a:latin typeface="Arial Black" panose="020B0A04020102020204" pitchFamily="34" charset="0"/>
                        </a:rPr>
                        <a:t>20-24</a:t>
                      </a:r>
                      <a:endParaRPr lang="fr-CA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 dirty="0">
                          <a:effectLst/>
                          <a:latin typeface="Arial Black" panose="020B0A04020102020204" pitchFamily="34" charset="0"/>
                        </a:rPr>
                        <a:t>29,0%</a:t>
                      </a:r>
                      <a:endParaRPr lang="fr-CA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202401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>
                          <a:effectLst/>
                          <a:latin typeface="Arial Black" panose="020B0A04020102020204" pitchFamily="34" charset="0"/>
                        </a:rPr>
                        <a:t>25-29</a:t>
                      </a:r>
                      <a:endParaRPr lang="fr-CA" sz="240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 dirty="0">
                          <a:effectLst/>
                          <a:latin typeface="Arial Black" panose="020B0A04020102020204" pitchFamily="34" charset="0"/>
                        </a:rPr>
                        <a:t>35,7%</a:t>
                      </a:r>
                      <a:endParaRPr lang="fr-CA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320327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 dirty="0">
                          <a:effectLst/>
                          <a:latin typeface="Arial Black" panose="020B0A04020102020204" pitchFamily="34" charset="0"/>
                        </a:rPr>
                        <a:t>30-34</a:t>
                      </a:r>
                      <a:endParaRPr lang="fr-CA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2400" dirty="0">
                          <a:effectLst/>
                          <a:latin typeface="Arial Black" panose="020B0A04020102020204" pitchFamily="34" charset="0"/>
                        </a:rPr>
                        <a:t>38,4%</a:t>
                      </a:r>
                      <a:endParaRPr lang="fr-CA" sz="2400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733010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4578BF-C1C9-4F11-AD52-11598614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4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FFA75-D1BA-9635-F564-A103C781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Merci de votre attention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60221F-8B5F-3676-8A6B-DF061D8F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CA" sz="7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</a:p>
          <a:p>
            <a:pPr algn="ctr"/>
            <a:endParaRPr lang="fr-CA" sz="7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7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Commentaires?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8AD61E-A8A5-B91D-73D4-CC5CEA4E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37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2B82CE2-41AC-4035-9B9E-61D22CFB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207402" cy="833578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rgbClr val="002060"/>
                </a:solidFill>
                <a:latin typeface="Algerian" panose="04020705040A02060702" pitchFamily="82" charset="0"/>
              </a:rPr>
              <a:t>HISTORIQUE</a:t>
            </a:r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3EB45F-D292-4DAC-9375-871408522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6" y="1255106"/>
            <a:ext cx="11045824" cy="544479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CA" sz="11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1970 …</a:t>
            </a:r>
            <a:endParaRPr lang="fr-CA" sz="1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santé mentale est une réalité globale. 		</a:t>
            </a:r>
          </a:p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 personnes concernées ont des droits. </a:t>
            </a:r>
          </a:p>
          <a:p>
            <a:pPr marL="342900" lvl="0" indent="-3429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 existe des approches alternatives à la psychiatrie.  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- 1972: Loi sur la protection du malade mental 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- 1974: Charte québécoise des droits et libertés de la personne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- 1979: Fondation de Solidarité-Psychiatrie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fr-CA" sz="8000" dirty="0">
                <a:ea typeface="Calibri" panose="020F0502020204030204" pitchFamily="34" charset="0"/>
                <a:cs typeface="Times New Roman" panose="02020603050405020304" pitchFamily="18" charset="0"/>
              </a:rPr>
              <a:t>			- Début des années 80: Désinstitutionalisation</a:t>
            </a:r>
            <a:endParaRPr lang="fr-CA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- 1983: Création Regroupement des ressources alternatives en santé </a:t>
            </a:r>
          </a:p>
          <a:p>
            <a:pPr marL="2743200" lvl="6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mentale du Québec			</a:t>
            </a:r>
          </a:p>
          <a:p>
            <a:pPr marL="2743200" lvl="6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- 1985: </a:t>
            </a:r>
            <a:r>
              <a:rPr lang="fr-CA" sz="8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remières consultations sur une politique en santé mentale 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 </a:t>
            </a:r>
          </a:p>
          <a:p>
            <a:pPr marL="0" indent="0">
              <a:lnSpc>
                <a:spcPct val="110000"/>
              </a:lnSpc>
              <a:buNone/>
            </a:pPr>
            <a:endParaRPr lang="fr-CA" sz="700" dirty="0"/>
          </a:p>
        </p:txBody>
      </p:sp>
      <p:pic>
        <p:nvPicPr>
          <p:cNvPr id="6146" name="Picture 2" descr="Mains levées pour une parole citoyenne en santé mentale.">
            <a:extLst>
              <a:ext uri="{FF2B5EF4-FFF2-40B4-BE49-F238E27FC236}">
                <a16:creationId xmlns:a16="http://schemas.microsoft.com/office/drawing/2014/main" id="{C7878A9E-2FB8-40EA-881B-1BFA0877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8303" y="1516063"/>
            <a:ext cx="2143848" cy="2026911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0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3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4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6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7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1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2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4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5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6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7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8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59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0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1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2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3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4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5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166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74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0595E-17D7-44A1-A9D8-0F1E59DD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en-CA" b="1" dirty="0">
                <a:solidFill>
                  <a:srgbClr val="002060"/>
                </a:solidFill>
              </a:rPr>
              <a:t>1989: La politique de santé mentale </a:t>
            </a:r>
            <a:endParaRPr lang="fr-CA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BC44BD-30A9-449C-8CE4-0FE5631D3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249487"/>
            <a:ext cx="6207971" cy="354171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dirty="0" err="1"/>
              <a:t>Objectifs</a:t>
            </a:r>
            <a:r>
              <a:rPr lang="en-CA" dirty="0"/>
              <a:t> et orientations: </a:t>
            </a:r>
          </a:p>
          <a:p>
            <a:pPr>
              <a:lnSpc>
                <a:spcPct val="110000"/>
              </a:lnSpc>
            </a:pPr>
            <a:r>
              <a:rPr lang="en-CA" dirty="0"/>
              <a:t>Assurer la </a:t>
            </a:r>
            <a:r>
              <a:rPr lang="en-CA" dirty="0" err="1"/>
              <a:t>primauté</a:t>
            </a:r>
            <a:r>
              <a:rPr lang="en-CA" dirty="0"/>
              <a:t> de la </a:t>
            </a:r>
            <a:r>
              <a:rPr lang="en-CA" dirty="0" err="1"/>
              <a:t>personne</a:t>
            </a:r>
            <a:endParaRPr lang="en-CA" dirty="0"/>
          </a:p>
          <a:p>
            <a:pPr>
              <a:lnSpc>
                <a:spcPct val="110000"/>
              </a:lnSpc>
            </a:pPr>
            <a:r>
              <a:rPr lang="en-CA" dirty="0" err="1"/>
              <a:t>Accroître</a:t>
            </a:r>
            <a:r>
              <a:rPr lang="en-CA" dirty="0"/>
              <a:t> la </a:t>
            </a:r>
            <a:r>
              <a:rPr lang="en-CA" dirty="0" err="1"/>
              <a:t>qualité</a:t>
            </a:r>
            <a:r>
              <a:rPr lang="en-CA" dirty="0"/>
              <a:t> des services</a:t>
            </a:r>
          </a:p>
          <a:p>
            <a:pPr>
              <a:lnSpc>
                <a:spcPct val="110000"/>
              </a:lnSpc>
            </a:pPr>
            <a:r>
              <a:rPr lang="en-CA" dirty="0" err="1"/>
              <a:t>Favoriser</a:t>
            </a:r>
            <a:r>
              <a:rPr lang="en-CA" dirty="0"/>
              <a:t> </a:t>
            </a:r>
            <a:r>
              <a:rPr lang="en-CA" dirty="0" err="1"/>
              <a:t>l’équité</a:t>
            </a:r>
            <a:endParaRPr lang="en-CA" dirty="0"/>
          </a:p>
          <a:p>
            <a:pPr>
              <a:lnSpc>
                <a:spcPct val="110000"/>
              </a:lnSpc>
            </a:pPr>
            <a:r>
              <a:rPr lang="en-CA" dirty="0" err="1"/>
              <a:t>Rechercher</a:t>
            </a:r>
            <a:r>
              <a:rPr lang="en-CA" dirty="0"/>
              <a:t> des solutions dans le milieu de vie</a:t>
            </a:r>
          </a:p>
          <a:p>
            <a:pPr>
              <a:lnSpc>
                <a:spcPct val="110000"/>
              </a:lnSpc>
            </a:pPr>
            <a:r>
              <a:rPr lang="en-CA" dirty="0" err="1"/>
              <a:t>Consolider</a:t>
            </a:r>
            <a:r>
              <a:rPr lang="en-CA" dirty="0"/>
              <a:t> le </a:t>
            </a:r>
            <a:r>
              <a:rPr lang="en-CA" dirty="0" err="1"/>
              <a:t>partenariat</a:t>
            </a:r>
            <a:endParaRPr lang="fr-CA" dirty="0"/>
          </a:p>
        </p:txBody>
      </p:sp>
      <p:pic>
        <p:nvPicPr>
          <p:cNvPr id="7172" name="Picture 4" descr="La Politique de santé mentale">
            <a:extLst>
              <a:ext uri="{FF2B5EF4-FFF2-40B4-BE49-F238E27FC236}">
                <a16:creationId xmlns:a16="http://schemas.microsoft.com/office/drawing/2014/main" id="{6808CDD0-A573-4CC3-8DA5-1681CEE1C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r="4582" b="-2"/>
          <a:stretch/>
        </p:blipFill>
        <p:spPr bwMode="auto"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21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25756-3A4A-911B-EE24-EB0E4476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réformes des années 1990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6A7579-DB9F-4A98-082A-A3F850B7E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/>
          <a:lstStyle/>
          <a:p>
            <a:r>
              <a:rPr lang="fr-FR" dirty="0">
                <a:latin typeface="Tw Cen MT" panose="020B0602020104020603" pitchFamily="34" charset="77"/>
              </a:rPr>
              <a:t>Limite étanche entre hospitalisation et soins forcés (la garde en établissement et l’autorisation de soins): danger vs aptitude à consentir aux soins</a:t>
            </a:r>
          </a:p>
          <a:p>
            <a:r>
              <a:rPr lang="fr-FR" dirty="0">
                <a:latin typeface="Tw Cen MT" panose="020B0602020104020603" pitchFamily="34" charset="77"/>
              </a:rPr>
              <a:t>Débats de droits et non portant sur le meilleur intérêt de la personne</a:t>
            </a:r>
          </a:p>
          <a:p>
            <a:r>
              <a:rPr lang="fr-FR" dirty="0">
                <a:latin typeface="Tw Cen MT" panose="020B0602020104020603" pitchFamily="34" charset="77"/>
              </a:rPr>
              <a:t>Judiciarisation civile</a:t>
            </a:r>
          </a:p>
          <a:p>
            <a:pPr marL="0" indent="0">
              <a:buNone/>
            </a:pPr>
            <a:r>
              <a:rPr lang="fr-FR" dirty="0">
                <a:latin typeface="Tw Cen MT" panose="020B0602020104020603" pitchFamily="34" charset="77"/>
              </a:rPr>
              <a:t>« </a:t>
            </a:r>
            <a:r>
              <a:rPr lang="fr-CA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[F]</a:t>
            </a:r>
            <a:r>
              <a:rPr lang="fr-CA" dirty="0" err="1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inalement</a:t>
            </a:r>
            <a:r>
              <a:rPr lang="fr-CA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le dernier garde-fou qu'on a, c'est que la décision finale, c'est le juge qui la prend</a:t>
            </a:r>
            <a:r>
              <a:rPr lang="fr-CA" dirty="0"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» (</a:t>
            </a:r>
            <a:r>
              <a:rPr lang="fr-CA" dirty="0">
                <a:effectLst/>
                <a:latin typeface="Tw Cen MT" panose="020B0602020104020603" pitchFamily="34" charset="77"/>
                <a:ea typeface="Times New Roman" panose="02020603050405020304" pitchFamily="18" charset="0"/>
              </a:rPr>
              <a:t>Journal des débats de la Commission permanente des affaires sociales</a:t>
            </a:r>
            <a:r>
              <a:rPr lang="fr-CA" i="1" dirty="0">
                <a:effectLst/>
                <a:latin typeface="Tw Cen MT" panose="020B0602020104020603" pitchFamily="34" charset="77"/>
                <a:ea typeface="Times New Roman" panose="02020603050405020304" pitchFamily="18" charset="0"/>
              </a:rPr>
              <a:t>, </a:t>
            </a:r>
            <a:r>
              <a:rPr lang="fr-CA" dirty="0">
                <a:effectLst/>
                <a:latin typeface="Tw Cen MT" panose="020B0602020104020603" pitchFamily="34" charset="77"/>
                <a:ea typeface="Times New Roman" panose="02020603050405020304" pitchFamily="18" charset="0"/>
              </a:rPr>
              <a:t>1997,</a:t>
            </a:r>
            <a:r>
              <a:rPr lang="fr-CA" i="1" dirty="0">
                <a:latin typeface="Tw Cen MT" panose="020B0602020104020603" pitchFamily="34" charset="77"/>
                <a:ea typeface="Times New Roman" panose="02020603050405020304" pitchFamily="18" charset="0"/>
              </a:rPr>
              <a:t> </a:t>
            </a:r>
            <a:r>
              <a:rPr lang="fr-CA" dirty="0">
                <a:effectLst/>
                <a:latin typeface="Tw Cen MT" panose="020B0602020104020603" pitchFamily="34" charset="77"/>
                <a:ea typeface="Times New Roman" panose="02020603050405020304" pitchFamily="18" charset="0"/>
              </a:rPr>
              <a:t>monsieur Jean Rochon, ministre de la Santé et des services sociaux).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84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0598-D145-AD25-EC3B-F173E2708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B511C-1B7D-F3CF-3B5D-4C22071A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25791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fr-FR" dirty="0"/>
              <a:t>Nombre de dossiers de garde en établissement (source: Ministère de la justice du Québec)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EDB9A46-4F51-5393-D187-500153464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121762"/>
              </p:ext>
            </p:extLst>
          </p:nvPr>
        </p:nvGraphicFramePr>
        <p:xfrm>
          <a:off x="921592" y="941466"/>
          <a:ext cx="10340658" cy="278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51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11F43-4017-13B9-6C03-FDB3FB21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Nombre de dossiers d’autorisation de soins (source: Ministère de la justice du Québec)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035919E-9207-1D76-6C3C-D690C4035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501442"/>
              </p:ext>
            </p:extLst>
          </p:nvPr>
        </p:nvGraphicFramePr>
        <p:xfrm>
          <a:off x="2152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84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39783" y="980728"/>
            <a:ext cx="504056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13519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La </a:t>
            </a:r>
            <a:r>
              <a:rPr lang="en-CA" sz="3600" b="1" dirty="0" err="1">
                <a:solidFill>
                  <a:schemeClr val="tx2"/>
                </a:solidFill>
              </a:rPr>
              <a:t>garde</a:t>
            </a:r>
            <a:r>
              <a:rPr lang="en-CA" sz="3600" b="1" dirty="0">
                <a:solidFill>
                  <a:schemeClr val="tx2"/>
                </a:solidFill>
              </a:rPr>
              <a:t> en </a:t>
            </a:r>
            <a:r>
              <a:rPr lang="en-CA" sz="3600" b="1" dirty="0" err="1">
                <a:solidFill>
                  <a:schemeClr val="tx2"/>
                </a:solidFill>
              </a:rPr>
              <a:t>établissement</a:t>
            </a:r>
            <a:r>
              <a:rPr lang="en-CA" sz="3600" b="1" dirty="0">
                <a:solidFill>
                  <a:schemeClr val="tx2"/>
                </a:solidFill>
              </a:rPr>
              <a:t> : </a:t>
            </a:r>
            <a:br>
              <a:rPr lang="en-CA" sz="3600" b="1" dirty="0">
                <a:solidFill>
                  <a:schemeClr val="tx2"/>
                </a:solidFill>
              </a:rPr>
            </a:br>
            <a:r>
              <a:rPr lang="en-CA" sz="3600" b="1" dirty="0">
                <a:solidFill>
                  <a:schemeClr val="tx2"/>
                </a:solidFill>
              </a:rPr>
              <a:t>de quoi </a:t>
            </a:r>
            <a:r>
              <a:rPr lang="en-CA" sz="3600" b="1" dirty="0" err="1">
                <a:solidFill>
                  <a:schemeClr val="tx2"/>
                </a:solidFill>
              </a:rPr>
              <a:t>parle</a:t>
            </a:r>
            <a:r>
              <a:rPr lang="en-CA" sz="3600" b="1" dirty="0">
                <a:solidFill>
                  <a:schemeClr val="tx2"/>
                </a:solidFill>
              </a:rPr>
              <a:t>-t-on?</a:t>
            </a:r>
            <a:endParaRPr lang="fr-CA" sz="36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81200" y="1646237"/>
            <a:ext cx="8229600" cy="50231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CA" sz="2800" dirty="0" err="1"/>
              <a:t>Procédure</a:t>
            </a:r>
            <a:r>
              <a:rPr lang="en-CA" sz="2800" dirty="0"/>
              <a:t> </a:t>
            </a:r>
            <a:r>
              <a:rPr lang="en-CA" sz="2800" dirty="0" err="1"/>
              <a:t>encadrée</a:t>
            </a:r>
            <a:r>
              <a:rPr lang="en-CA" sz="2800" dirty="0"/>
              <a:t> au Québec par la </a:t>
            </a:r>
            <a:r>
              <a:rPr lang="en-CA" sz="2800" dirty="0" err="1"/>
              <a:t>Loi</a:t>
            </a:r>
            <a:r>
              <a:rPr lang="en-CA" sz="2800" dirty="0"/>
              <a:t>           P38.001, par </a:t>
            </a:r>
            <a:r>
              <a:rPr lang="en-CA" sz="2800" dirty="0" err="1"/>
              <a:t>laquelle</a:t>
            </a:r>
            <a:r>
              <a:rPr lang="en-CA" sz="2800" dirty="0"/>
              <a:t> </a:t>
            </a:r>
            <a:r>
              <a:rPr lang="en-CA" sz="2800" dirty="0" err="1"/>
              <a:t>une</a:t>
            </a:r>
            <a:r>
              <a:rPr lang="en-CA" sz="2800" dirty="0"/>
              <a:t> </a:t>
            </a:r>
            <a:r>
              <a:rPr lang="en-CA" sz="2800" dirty="0" err="1"/>
              <a:t>personne</a:t>
            </a:r>
            <a:r>
              <a:rPr lang="en-CA" sz="2800" dirty="0"/>
              <a:t> </a:t>
            </a:r>
            <a:r>
              <a:rPr lang="en-CA" sz="2800" dirty="0" err="1"/>
              <a:t>dont</a:t>
            </a:r>
            <a:r>
              <a:rPr lang="en-CA" sz="2800" dirty="0"/>
              <a:t> on </a:t>
            </a:r>
            <a:r>
              <a:rPr lang="en-CA" sz="2800" dirty="0" err="1"/>
              <a:t>pense</a:t>
            </a:r>
            <a:r>
              <a:rPr lang="en-CA" sz="2800" dirty="0"/>
              <a:t> que </a:t>
            </a:r>
            <a:r>
              <a:rPr lang="en-CA" sz="2800" dirty="0" err="1"/>
              <a:t>l’état</a:t>
            </a:r>
            <a:r>
              <a:rPr lang="en-CA" sz="2800" dirty="0"/>
              <a:t> mental </a:t>
            </a:r>
            <a:r>
              <a:rPr lang="en-CA" sz="2800" dirty="0" err="1"/>
              <a:t>présente</a:t>
            </a:r>
            <a:r>
              <a:rPr lang="en-CA" sz="2800" dirty="0"/>
              <a:t> un danger pour </a:t>
            </a:r>
            <a:r>
              <a:rPr lang="en-CA" sz="2800" dirty="0" err="1"/>
              <a:t>elle-même</a:t>
            </a:r>
            <a:r>
              <a:rPr lang="en-CA" sz="2800" dirty="0"/>
              <a:t> </a:t>
            </a:r>
            <a:r>
              <a:rPr lang="en-CA" sz="2800" dirty="0" err="1"/>
              <a:t>ou</a:t>
            </a:r>
            <a:r>
              <a:rPr lang="en-CA" sz="2800" dirty="0"/>
              <a:t> </a:t>
            </a:r>
            <a:r>
              <a:rPr lang="en-CA" sz="2800" dirty="0" err="1"/>
              <a:t>quelqu’un</a:t>
            </a:r>
            <a:r>
              <a:rPr lang="en-CA" sz="2800" dirty="0"/>
              <a:t> </a:t>
            </a:r>
            <a:r>
              <a:rPr lang="en-CA" sz="2800" dirty="0" err="1"/>
              <a:t>d’autre</a:t>
            </a:r>
            <a:r>
              <a:rPr lang="en-CA" sz="2800" dirty="0"/>
              <a:t> </a:t>
            </a:r>
            <a:r>
              <a:rPr lang="en-CA" sz="2800" dirty="0" err="1"/>
              <a:t>peut</a:t>
            </a:r>
            <a:r>
              <a:rPr lang="en-CA" sz="2800" dirty="0"/>
              <a:t> </a:t>
            </a:r>
            <a:r>
              <a:rPr lang="en-CA" sz="2800" dirty="0" err="1"/>
              <a:t>être</a:t>
            </a:r>
            <a:r>
              <a:rPr lang="en-CA" sz="2800" dirty="0"/>
              <a:t> </a:t>
            </a:r>
            <a:r>
              <a:rPr lang="en-CA" sz="2800" dirty="0" err="1"/>
              <a:t>détenue</a:t>
            </a:r>
            <a:r>
              <a:rPr lang="en-CA" sz="2800" dirty="0"/>
              <a:t> sans son </a:t>
            </a:r>
            <a:r>
              <a:rPr lang="en-CA" sz="2800" dirty="0" err="1"/>
              <a:t>consentement</a:t>
            </a:r>
            <a:r>
              <a:rPr lang="en-CA" sz="2800" dirty="0"/>
              <a:t> dans un </a:t>
            </a:r>
            <a:r>
              <a:rPr lang="en-CA" sz="2800" dirty="0" err="1"/>
              <a:t>établissement</a:t>
            </a:r>
            <a:r>
              <a:rPr lang="en-CA" sz="2800" dirty="0"/>
              <a:t> de santé. </a:t>
            </a:r>
          </a:p>
          <a:p>
            <a:pPr marL="0" indent="0" algn="just">
              <a:buNone/>
            </a:pPr>
            <a:endParaRPr lang="en-CA" sz="2800" dirty="0"/>
          </a:p>
          <a:p>
            <a:pPr marL="0" indent="0" algn="just">
              <a:buNone/>
            </a:pPr>
            <a:r>
              <a:rPr lang="en-CA" sz="2800" dirty="0"/>
              <a:t>La </a:t>
            </a:r>
            <a:r>
              <a:rPr lang="en-CA" sz="2800" dirty="0" err="1"/>
              <a:t>garde</a:t>
            </a:r>
            <a:r>
              <a:rPr lang="en-CA" sz="2800" dirty="0"/>
              <a:t> </a:t>
            </a:r>
            <a:r>
              <a:rPr lang="en-CA" sz="2800" dirty="0" err="1"/>
              <a:t>limite</a:t>
            </a:r>
            <a:r>
              <a:rPr lang="en-CA" sz="2800" dirty="0"/>
              <a:t> le droit à la </a:t>
            </a:r>
            <a:r>
              <a:rPr lang="en-CA" sz="2800" dirty="0" err="1"/>
              <a:t>liberté</a:t>
            </a:r>
            <a:r>
              <a:rPr lang="en-CA" sz="2800" dirty="0"/>
              <a:t>, </a:t>
            </a:r>
            <a:r>
              <a:rPr lang="en-CA" sz="2800" dirty="0" err="1"/>
              <a:t>mais</a:t>
            </a:r>
            <a:r>
              <a:rPr lang="en-CA" sz="2800" dirty="0"/>
              <a:t> la </a:t>
            </a:r>
            <a:r>
              <a:rPr lang="en-CA" sz="2800" dirty="0" err="1"/>
              <a:t>personne</a:t>
            </a:r>
            <a:r>
              <a:rPr lang="en-CA" sz="2800" dirty="0"/>
              <a:t> conserve </a:t>
            </a:r>
            <a:r>
              <a:rPr lang="en-CA" sz="2800" dirty="0" err="1"/>
              <a:t>tous</a:t>
            </a:r>
            <a:r>
              <a:rPr lang="en-CA" sz="2800" dirty="0"/>
              <a:t> </a:t>
            </a:r>
            <a:r>
              <a:rPr lang="en-CA" sz="2800" dirty="0" err="1"/>
              <a:t>ses</a:t>
            </a:r>
            <a:r>
              <a:rPr lang="en-CA" sz="2800" dirty="0"/>
              <a:t> </a:t>
            </a:r>
            <a:r>
              <a:rPr lang="en-CA" sz="2800" dirty="0" err="1"/>
              <a:t>autres</a:t>
            </a:r>
            <a:r>
              <a:rPr lang="en-CA" sz="2800" dirty="0"/>
              <a:t> droits, y </a:t>
            </a:r>
            <a:r>
              <a:rPr lang="en-CA" sz="2800" dirty="0" err="1"/>
              <a:t>compris</a:t>
            </a:r>
            <a:r>
              <a:rPr lang="en-CA" sz="2800" dirty="0"/>
              <a:t> </a:t>
            </a:r>
            <a:r>
              <a:rPr lang="en-CA" sz="2800" dirty="0" err="1"/>
              <a:t>celui</a:t>
            </a:r>
            <a:r>
              <a:rPr lang="en-CA" sz="2800" dirty="0"/>
              <a:t> de </a:t>
            </a:r>
            <a:r>
              <a:rPr lang="en-CA" sz="2800" dirty="0" err="1"/>
              <a:t>consentir</a:t>
            </a:r>
            <a:r>
              <a:rPr lang="en-CA" sz="2800" dirty="0"/>
              <a:t> aux </a:t>
            </a:r>
            <a:r>
              <a:rPr lang="en-CA" sz="2800" dirty="0" err="1"/>
              <a:t>soins</a:t>
            </a:r>
            <a:r>
              <a:rPr lang="en-CA" sz="2800" dirty="0"/>
              <a:t>.</a:t>
            </a:r>
            <a:endParaRPr lang="fr-CA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056440" y="5949281"/>
            <a:ext cx="457200" cy="441325"/>
          </a:xfrm>
        </p:spPr>
        <p:txBody>
          <a:bodyPr/>
          <a:lstStyle/>
          <a:p>
            <a:fld id="{CC0CAA68-92DA-4D3D-82C7-F455894C20A9}" type="slidenum">
              <a:rPr lang="fr-CA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8</a:t>
            </a:fld>
            <a:endParaRPr lang="fr-CA" dirty="0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718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5807968" y="98072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4611" y="332656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en-CA" sz="3600" b="1" dirty="0">
                <a:solidFill>
                  <a:schemeClr val="tx2"/>
                </a:solidFill>
              </a:rPr>
              <a:t>Trois types de </a:t>
            </a:r>
            <a:r>
              <a:rPr lang="en-CA" sz="3600" b="1" dirty="0" err="1">
                <a:solidFill>
                  <a:schemeClr val="tx2"/>
                </a:solidFill>
              </a:rPr>
              <a:t>garde</a:t>
            </a:r>
            <a:endParaRPr lang="fr-CA" sz="36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81200" y="1646237"/>
            <a:ext cx="8229600" cy="50231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err="1">
                <a:solidFill>
                  <a:schemeClr val="tx2"/>
                </a:solidFill>
              </a:rPr>
              <a:t>Garde</a:t>
            </a:r>
            <a:r>
              <a:rPr lang="en-CA" b="1" dirty="0">
                <a:solidFill>
                  <a:schemeClr val="tx2"/>
                </a:solidFill>
              </a:rPr>
              <a:t> </a:t>
            </a:r>
            <a:r>
              <a:rPr lang="en-CA" b="1" dirty="0" err="1">
                <a:solidFill>
                  <a:schemeClr val="tx2"/>
                </a:solidFill>
              </a:rPr>
              <a:t>préventive</a:t>
            </a:r>
            <a:r>
              <a:rPr lang="en-CA" b="1" dirty="0">
                <a:solidFill>
                  <a:schemeClr val="tx2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CA" sz="2400" dirty="0" err="1"/>
              <a:t>Période</a:t>
            </a:r>
            <a:r>
              <a:rPr lang="en-CA" sz="2400" dirty="0"/>
              <a:t> </a:t>
            </a:r>
            <a:r>
              <a:rPr lang="en-CA" sz="2400" dirty="0" err="1"/>
              <a:t>d’une</a:t>
            </a:r>
            <a:r>
              <a:rPr lang="en-CA" sz="2400" dirty="0"/>
              <a:t> </a:t>
            </a:r>
            <a:r>
              <a:rPr lang="en-CA" sz="2400" dirty="0" err="1"/>
              <a:t>durée</a:t>
            </a:r>
            <a:r>
              <a:rPr lang="en-CA" sz="2400" dirty="0"/>
              <a:t> </a:t>
            </a:r>
            <a:r>
              <a:rPr lang="en-CA" sz="2400" dirty="0" err="1"/>
              <a:t>maximale</a:t>
            </a:r>
            <a:r>
              <a:rPr lang="en-CA" sz="2400" dirty="0"/>
              <a:t> de 72 </a:t>
            </a:r>
            <a:r>
              <a:rPr lang="en-CA" sz="2400" dirty="0" err="1"/>
              <a:t>heures</a:t>
            </a:r>
            <a:r>
              <a:rPr lang="en-CA" sz="2400" dirty="0"/>
              <a:t> au </a:t>
            </a:r>
            <a:r>
              <a:rPr lang="en-CA" sz="2400" dirty="0" err="1"/>
              <a:t>cours</a:t>
            </a:r>
            <a:r>
              <a:rPr lang="en-CA" sz="2400" dirty="0"/>
              <a:t> de </a:t>
            </a:r>
            <a:r>
              <a:rPr lang="en-CA" sz="2400" dirty="0" err="1"/>
              <a:t>laquelle</a:t>
            </a:r>
            <a:r>
              <a:rPr lang="en-CA" sz="2400" dirty="0"/>
              <a:t> la </a:t>
            </a:r>
            <a:r>
              <a:rPr lang="en-CA" sz="2400" dirty="0" err="1"/>
              <a:t>personne</a:t>
            </a:r>
            <a:r>
              <a:rPr lang="en-CA" sz="2400" dirty="0"/>
              <a:t> ne </a:t>
            </a:r>
            <a:r>
              <a:rPr lang="en-CA" sz="2400" dirty="0" err="1"/>
              <a:t>peut</a:t>
            </a:r>
            <a:r>
              <a:rPr lang="en-CA" sz="2400" dirty="0"/>
              <a:t> quitter </a:t>
            </a:r>
            <a:r>
              <a:rPr lang="en-CA" sz="2400" dirty="0" err="1"/>
              <a:t>l’établissement</a:t>
            </a:r>
            <a:r>
              <a:rPr lang="en-CA" sz="2400" dirty="0"/>
              <a:t>, </a:t>
            </a:r>
            <a:r>
              <a:rPr lang="en-CA" sz="2400" dirty="0" err="1">
                <a:solidFill>
                  <a:srgbClr val="C00000"/>
                </a:solidFill>
              </a:rPr>
              <a:t>bien</a:t>
            </a:r>
            <a:r>
              <a:rPr lang="en-CA" sz="2400" dirty="0">
                <a:solidFill>
                  <a:srgbClr val="C00000"/>
                </a:solidFill>
              </a:rPr>
              <a:t> que </a:t>
            </a:r>
            <a:r>
              <a:rPr lang="en-CA" sz="2400" dirty="0" err="1">
                <a:solidFill>
                  <a:srgbClr val="C00000"/>
                </a:solidFill>
              </a:rPr>
              <a:t>celui</a:t>
            </a:r>
            <a:r>
              <a:rPr lang="en-CA" sz="2400" dirty="0">
                <a:solidFill>
                  <a:srgbClr val="C00000"/>
                </a:solidFill>
              </a:rPr>
              <a:t>-ci  </a:t>
            </a:r>
            <a:r>
              <a:rPr lang="en-CA" sz="2400" dirty="0" err="1">
                <a:solidFill>
                  <a:srgbClr val="C00000"/>
                </a:solidFill>
              </a:rPr>
              <a:t>n’ait</a:t>
            </a:r>
            <a:r>
              <a:rPr lang="en-CA" sz="2400" dirty="0">
                <a:solidFill>
                  <a:srgbClr val="C00000"/>
                </a:solidFill>
              </a:rPr>
              <a:t> pas </a:t>
            </a:r>
            <a:r>
              <a:rPr lang="en-CA" sz="2400" dirty="0" err="1">
                <a:solidFill>
                  <a:srgbClr val="C00000"/>
                </a:solidFill>
              </a:rPr>
              <a:t>obtenu</a:t>
            </a:r>
            <a:r>
              <a:rPr lang="en-CA" sz="2400" dirty="0">
                <a:solidFill>
                  <a:srgbClr val="C00000"/>
                </a:solidFill>
              </a:rPr>
              <a:t> </a:t>
            </a:r>
            <a:r>
              <a:rPr lang="en-CA" sz="2400" dirty="0" err="1">
                <a:solidFill>
                  <a:srgbClr val="C00000"/>
                </a:solidFill>
              </a:rPr>
              <a:t>d’autorisation</a:t>
            </a:r>
            <a:r>
              <a:rPr lang="en-CA" sz="2400" dirty="0">
                <a:solidFill>
                  <a:srgbClr val="C00000"/>
                </a:solidFill>
              </a:rPr>
              <a:t> du tribunal </a:t>
            </a:r>
            <a:r>
              <a:rPr lang="en-CA" sz="2400" dirty="0"/>
              <a:t>pour la </a:t>
            </a:r>
            <a:r>
              <a:rPr lang="en-CA" sz="2400" dirty="0" err="1"/>
              <a:t>détenir</a:t>
            </a:r>
            <a:r>
              <a:rPr lang="en-CA" sz="2400" dirty="0"/>
              <a:t>.  La </a:t>
            </a:r>
            <a:r>
              <a:rPr lang="en-CA" sz="2400" dirty="0" err="1"/>
              <a:t>personne</a:t>
            </a:r>
            <a:r>
              <a:rPr lang="en-CA" sz="2400" dirty="0"/>
              <a:t> conserve </a:t>
            </a:r>
            <a:r>
              <a:rPr lang="en-CA" sz="2400" dirty="0" err="1"/>
              <a:t>tous</a:t>
            </a:r>
            <a:r>
              <a:rPr lang="en-CA" sz="2400" dirty="0"/>
              <a:t> </a:t>
            </a:r>
            <a:r>
              <a:rPr lang="en-CA" sz="2400" dirty="0" err="1"/>
              <a:t>ses</a:t>
            </a:r>
            <a:r>
              <a:rPr lang="en-CA" sz="2400" dirty="0"/>
              <a:t> </a:t>
            </a:r>
            <a:r>
              <a:rPr lang="en-CA" sz="2400" dirty="0" err="1"/>
              <a:t>autres</a:t>
            </a:r>
            <a:r>
              <a:rPr lang="en-CA" sz="2400" dirty="0"/>
              <a:t> droits, y </a:t>
            </a:r>
            <a:r>
              <a:rPr lang="en-CA" sz="2400" dirty="0" err="1"/>
              <a:t>inclus</a:t>
            </a:r>
            <a:r>
              <a:rPr lang="en-CA" sz="2400" dirty="0"/>
              <a:t> </a:t>
            </a:r>
            <a:r>
              <a:rPr lang="en-CA" sz="2400" dirty="0" err="1"/>
              <a:t>celui</a:t>
            </a:r>
            <a:r>
              <a:rPr lang="en-CA" sz="2400" dirty="0"/>
              <a:t> de </a:t>
            </a:r>
            <a:r>
              <a:rPr lang="en-CA" sz="2400" dirty="0" err="1"/>
              <a:t>consentir</a:t>
            </a:r>
            <a:r>
              <a:rPr lang="en-CA" sz="2400" dirty="0"/>
              <a:t> à tout </a:t>
            </a:r>
            <a:r>
              <a:rPr lang="en-CA" sz="2400" dirty="0" err="1"/>
              <a:t>traitement</a:t>
            </a:r>
            <a:r>
              <a:rPr lang="en-CA" sz="2400" dirty="0"/>
              <a:t>. À </a:t>
            </a:r>
            <a:r>
              <a:rPr lang="en-CA" sz="2400" dirty="0" err="1"/>
              <a:t>l’issue</a:t>
            </a:r>
            <a:r>
              <a:rPr lang="en-CA" sz="2400" dirty="0"/>
              <a:t> du </a:t>
            </a:r>
            <a:r>
              <a:rPr lang="en-CA" sz="2400" dirty="0" err="1"/>
              <a:t>délai</a:t>
            </a:r>
            <a:r>
              <a:rPr lang="en-CA" sz="2400" dirty="0"/>
              <a:t>, la </a:t>
            </a:r>
            <a:r>
              <a:rPr lang="en-CA" sz="2400" dirty="0" err="1"/>
              <a:t>personne</a:t>
            </a:r>
            <a:r>
              <a:rPr lang="en-CA" sz="2400" dirty="0"/>
              <a:t> </a:t>
            </a:r>
            <a:r>
              <a:rPr lang="en-CA" sz="2400" dirty="0" err="1"/>
              <a:t>doit</a:t>
            </a:r>
            <a:r>
              <a:rPr lang="en-CA" sz="2400" dirty="0"/>
              <a:t> </a:t>
            </a:r>
            <a:r>
              <a:rPr lang="en-CA" sz="2400" dirty="0" err="1"/>
              <a:t>être</a:t>
            </a:r>
            <a:r>
              <a:rPr lang="en-CA" sz="2400" dirty="0"/>
              <a:t> </a:t>
            </a:r>
            <a:r>
              <a:rPr lang="en-CA" sz="2400" dirty="0" err="1"/>
              <a:t>libérée</a:t>
            </a:r>
            <a:r>
              <a:rPr lang="en-CA" sz="2400" dirty="0"/>
              <a:t> à </a:t>
            </a:r>
            <a:r>
              <a:rPr lang="en-CA" sz="2400" dirty="0" err="1"/>
              <a:t>moins</a:t>
            </a:r>
            <a:r>
              <a:rPr lang="en-CA" sz="2400" dirty="0"/>
              <a:t> que </a:t>
            </a:r>
            <a:r>
              <a:rPr lang="en-CA" sz="2400" dirty="0" err="1"/>
              <a:t>l’établissement</a:t>
            </a:r>
            <a:r>
              <a:rPr lang="en-CA" sz="2400" dirty="0"/>
              <a:t> ait </a:t>
            </a:r>
            <a:r>
              <a:rPr lang="en-CA" sz="2400" dirty="0" err="1"/>
              <a:t>obtenu</a:t>
            </a:r>
            <a:r>
              <a:rPr lang="en-CA" sz="2400" dirty="0"/>
              <a:t> </a:t>
            </a:r>
            <a:r>
              <a:rPr lang="en-CA" sz="2400" dirty="0" err="1"/>
              <a:t>l’autorisation</a:t>
            </a:r>
            <a:r>
              <a:rPr lang="en-CA" sz="2400" dirty="0"/>
              <a:t> du tribunal pour prolonger la </a:t>
            </a:r>
            <a:r>
              <a:rPr lang="en-CA" sz="2400" dirty="0" err="1"/>
              <a:t>garde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b="1" dirty="0" err="1">
                <a:solidFill>
                  <a:schemeClr val="tx2"/>
                </a:solidFill>
              </a:rPr>
              <a:t>Garde</a:t>
            </a:r>
            <a:r>
              <a:rPr lang="en-CA" b="1" dirty="0">
                <a:solidFill>
                  <a:schemeClr val="tx2"/>
                </a:solidFill>
              </a:rPr>
              <a:t> </a:t>
            </a:r>
            <a:r>
              <a:rPr lang="en-CA" b="1" dirty="0" err="1">
                <a:solidFill>
                  <a:schemeClr val="tx2"/>
                </a:solidFill>
              </a:rPr>
              <a:t>provisoire</a:t>
            </a:r>
            <a:endParaRPr lang="en-CA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CA" sz="2400" dirty="0" err="1"/>
              <a:t>Période</a:t>
            </a:r>
            <a:r>
              <a:rPr lang="en-CA" sz="2400" dirty="0"/>
              <a:t> </a:t>
            </a:r>
            <a:r>
              <a:rPr lang="en-CA" sz="2400" dirty="0" err="1"/>
              <a:t>d’une</a:t>
            </a:r>
            <a:r>
              <a:rPr lang="en-CA" sz="2400" dirty="0"/>
              <a:t> durée </a:t>
            </a:r>
            <a:r>
              <a:rPr lang="en-CA" sz="2400" dirty="0" err="1"/>
              <a:t>maximale</a:t>
            </a:r>
            <a:r>
              <a:rPr lang="en-CA" sz="2400" dirty="0"/>
              <a:t> de 144 </a:t>
            </a:r>
            <a:r>
              <a:rPr lang="en-CA" sz="2400" dirty="0" err="1"/>
              <a:t>heures</a:t>
            </a:r>
            <a:r>
              <a:rPr lang="en-CA" sz="2400" dirty="0"/>
              <a:t>, </a:t>
            </a:r>
            <a:r>
              <a:rPr lang="en-CA" sz="2400" dirty="0" err="1"/>
              <a:t>autorisée</a:t>
            </a:r>
            <a:r>
              <a:rPr lang="en-CA" sz="2400" dirty="0"/>
              <a:t> par la Cour du Québec, </a:t>
            </a:r>
            <a:r>
              <a:rPr lang="en-CA" sz="2400" dirty="0" err="1"/>
              <a:t>durant</a:t>
            </a:r>
            <a:r>
              <a:rPr lang="en-CA" sz="2400" dirty="0"/>
              <a:t> </a:t>
            </a:r>
            <a:r>
              <a:rPr lang="en-CA" sz="2400" dirty="0" err="1"/>
              <a:t>laquelle</a:t>
            </a:r>
            <a:r>
              <a:rPr lang="en-CA" sz="2400" dirty="0"/>
              <a:t> </a:t>
            </a:r>
            <a:r>
              <a:rPr lang="en-CA" sz="2400" dirty="0" err="1"/>
              <a:t>l’établissement</a:t>
            </a:r>
            <a:r>
              <a:rPr lang="en-CA" sz="2400" dirty="0"/>
              <a:t> </a:t>
            </a:r>
            <a:r>
              <a:rPr lang="en-CA" sz="2400" dirty="0" err="1"/>
              <a:t>peut</a:t>
            </a:r>
            <a:r>
              <a:rPr lang="en-CA" sz="2400" dirty="0"/>
              <a:t> </a:t>
            </a:r>
            <a:r>
              <a:rPr lang="en-CA" sz="2400" dirty="0" err="1"/>
              <a:t>procéder</a:t>
            </a:r>
            <a:r>
              <a:rPr lang="en-CA" sz="2400" dirty="0"/>
              <a:t> à </a:t>
            </a:r>
            <a:r>
              <a:rPr lang="en-CA" sz="2400" dirty="0" err="1"/>
              <a:t>l’évaluation</a:t>
            </a:r>
            <a:r>
              <a:rPr lang="en-CA" sz="2400" dirty="0"/>
              <a:t> </a:t>
            </a:r>
            <a:r>
              <a:rPr lang="en-CA" sz="2400" dirty="0" err="1"/>
              <a:t>psychiatrique</a:t>
            </a:r>
            <a:r>
              <a:rPr lang="en-CA" sz="2400" dirty="0"/>
              <a:t> </a:t>
            </a:r>
            <a:r>
              <a:rPr lang="en-CA" sz="2400" dirty="0" err="1"/>
              <a:t>d’une</a:t>
            </a:r>
            <a:r>
              <a:rPr lang="en-CA" sz="2400" dirty="0"/>
              <a:t> </a:t>
            </a:r>
            <a:r>
              <a:rPr lang="en-CA" sz="2400" dirty="0" err="1"/>
              <a:t>personne</a:t>
            </a:r>
            <a:r>
              <a:rPr lang="en-CA" sz="2400" dirty="0"/>
              <a:t> sans son </a:t>
            </a:r>
            <a:r>
              <a:rPr lang="en-CA" sz="2400" dirty="0" err="1"/>
              <a:t>consentement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056440" y="5949281"/>
            <a:ext cx="457200" cy="441325"/>
          </a:xfrm>
        </p:spPr>
        <p:txBody>
          <a:bodyPr/>
          <a:lstStyle/>
          <a:p>
            <a:fld id="{CC0CAA68-92DA-4D3D-82C7-F455894C20A9}" type="slidenum">
              <a:rPr lang="fr-CA">
                <a:solidFill>
                  <a:srgbClr val="8CADAE">
                    <a:shade val="75000"/>
                  </a:srgbClr>
                </a:solidFill>
                <a:latin typeface="Georgia"/>
              </a:rPr>
              <a:pPr/>
              <a:t>9</a:t>
            </a:fld>
            <a:endParaRPr lang="fr-CA" dirty="0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659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lle d’ions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1EBC0777B3C4F8C13A1DF7D116C73" ma:contentTypeVersion="18" ma:contentTypeDescription="Crée un document." ma:contentTypeScope="" ma:versionID="ac5e2d014c436a17b1fed0be76ee6e3b">
  <xsd:schema xmlns:xsd="http://www.w3.org/2001/XMLSchema" xmlns:xs="http://www.w3.org/2001/XMLSchema" xmlns:p="http://schemas.microsoft.com/office/2006/metadata/properties" xmlns:ns2="e5c65aa9-7a5f-4a24-8ac5-6bbe8918124a" xmlns:ns3="5c4809c5-3376-48e3-a5e1-0aea415d2973" targetNamespace="http://schemas.microsoft.com/office/2006/metadata/properties" ma:root="true" ma:fieldsID="d9cd1c2983bc70513af22b510d692cfc" ns2:_="" ns3:_="">
    <xsd:import namespace="e5c65aa9-7a5f-4a24-8ac5-6bbe8918124a"/>
    <xsd:import namespace="5c4809c5-3376-48e3-a5e1-0aea415d29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65aa9-7a5f-4a24-8ac5-6bbe89181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b556bfc-e798-4a06-b7c1-0db903b257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809c5-3376-48e3-a5e1-0aea415d297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ad8a035-4375-42a6-9049-2577ed4b3857}" ma:internalName="TaxCatchAll" ma:showField="CatchAllData" ma:web="5c4809c5-3376-48e3-a5e1-0aea415d2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c65aa9-7a5f-4a24-8ac5-6bbe8918124a">
      <Terms xmlns="http://schemas.microsoft.com/office/infopath/2007/PartnerControls"/>
    </lcf76f155ced4ddcb4097134ff3c332f>
    <TaxCatchAll xmlns="5c4809c5-3376-48e3-a5e1-0aea415d2973" xsi:nil="true"/>
  </documentManagement>
</p:properties>
</file>

<file path=customXml/itemProps1.xml><?xml version="1.0" encoding="utf-8"?>
<ds:datastoreItem xmlns:ds="http://schemas.openxmlformats.org/officeDocument/2006/customXml" ds:itemID="{637EEE4B-9724-488F-A45E-2B0D1CF8D6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DEDFA9-0123-46EA-885C-4F05818AE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65aa9-7a5f-4a24-8ac5-6bbe8918124a"/>
    <ds:schemaRef ds:uri="5c4809c5-3376-48e3-a5e1-0aea415d29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DB305-A99E-4AD7-8B6B-79FD9BF7EBB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c6859b7-c9ea-48c7-b14d-a93faf47f979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951d2e2-a616-4254-9446-9dbb42a3229d"/>
    <ds:schemaRef ds:uri="http://www.w3.org/XML/1998/namespace"/>
    <ds:schemaRef ds:uri="http://purl.org/dc/dcmitype/"/>
    <ds:schemaRef ds:uri="e5c65aa9-7a5f-4a24-8ac5-6bbe8918124a"/>
    <ds:schemaRef ds:uri="5c4809c5-3376-48e3-a5e1-0aea415d29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1555</Words>
  <Application>Microsoft Office PowerPoint</Application>
  <PresentationFormat>Grand écran</PresentationFormat>
  <Paragraphs>190</Paragraphs>
  <Slides>24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40" baseType="lpstr">
      <vt:lpstr>Algerian</vt:lpstr>
      <vt:lpstr>Aptos Black</vt:lpstr>
      <vt:lpstr>Arial</vt:lpstr>
      <vt:lpstr>Arial Black</vt:lpstr>
      <vt:lpstr>Calibri</vt:lpstr>
      <vt:lpstr>Century Gothic</vt:lpstr>
      <vt:lpstr>Courier New</vt:lpstr>
      <vt:lpstr>Georgia</vt:lpstr>
      <vt:lpstr>Tw Cen MT</vt:lpstr>
      <vt:lpstr>Wingdings</vt:lpstr>
      <vt:lpstr>Wingdings 2</vt:lpstr>
      <vt:lpstr>Wingdings 3</vt:lpstr>
      <vt:lpstr>Circuit</vt:lpstr>
      <vt:lpstr>Civil</vt:lpstr>
      <vt:lpstr>Salle d’ions</vt:lpstr>
      <vt:lpstr>Acrobat Document</vt:lpstr>
      <vt:lpstr>Des mesures d’Exception…  de moins en moins exceptionnelles !</vt:lpstr>
      <vt:lpstr>HISTORIQUE</vt:lpstr>
      <vt:lpstr>HISTORIQUE</vt:lpstr>
      <vt:lpstr>1989: La politique de santé mentale </vt:lpstr>
      <vt:lpstr>Les réformes des années 1990</vt:lpstr>
      <vt:lpstr>Nombre de dossiers de garde en établissement (source: Ministère de la justice du Québec)</vt:lpstr>
      <vt:lpstr>Nombre de dossiers d’autorisation de soins (source: Ministère de la justice du Québec)</vt:lpstr>
      <vt:lpstr>La garde en établissement :  de quoi parle-t-on?</vt:lpstr>
      <vt:lpstr>Trois types de garde</vt:lpstr>
      <vt:lpstr>Trois types de garde</vt:lpstr>
      <vt:lpstr>De plus en plus de requêtes</vt:lpstr>
      <vt:lpstr>Respecter la loi :  les délais</vt:lpstr>
      <vt:lpstr>Le rôle central de la police</vt:lpstr>
      <vt:lpstr>Dérangement, danger, risque</vt:lpstr>
      <vt:lpstr>Le consentement aux soins</vt:lpstr>
      <vt:lpstr>AJSH: de quoi on parle?</vt:lpstr>
      <vt:lpstr>La réception des procédures: l’avis de présentation</vt:lpstr>
      <vt:lpstr>Délai avant l’audience</vt:lpstr>
      <vt:lpstr>Délai avant l’audience</vt:lpstr>
      <vt:lpstr>Les projets de jugement</vt:lpstr>
      <vt:lpstr>Défavorisation matérielle et sociale </vt:lpstr>
      <vt:lpstr>Surjudiciarisation du social</vt:lpstr>
      <vt:lpstr>Durée de la prise de parole</vt:lpstr>
      <vt:lpstr>Merci de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Jean-François Plouffe</dc:creator>
  <cp:lastModifiedBy>Jean-François Plouffe</cp:lastModifiedBy>
  <cp:revision>4</cp:revision>
  <dcterms:created xsi:type="dcterms:W3CDTF">2024-02-22T16:40:55Z</dcterms:created>
  <dcterms:modified xsi:type="dcterms:W3CDTF">2024-02-26T19:01:33Z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0x01010009E1EBC0777B3C4F8C13A1DF7D116C73</vt:lpwstr>
  </property>
</Properties>
</file>