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Source Code Pro" panose="020B0604020202020204" charset="0"/>
      <p:regular r:id="rId8"/>
      <p:bold r:id="rId9"/>
      <p:italic r:id="rId10"/>
      <p:boldItalic r:id="rId11"/>
    </p:embeddedFont>
    <p:embeddedFont>
      <p:font typeface="Amatic SC" panose="020B0604020202020204" charset="-79"/>
      <p:regular r:id="rId12"/>
      <p:bold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A55824E-951E-4DC0-AB49-790D59446E1D}">
  <a:tblStyle styleId="{CA55824E-951E-4DC0-AB49-790D59446E1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2" d="100"/>
          <a:sy n="152" d="100"/>
        </p:scale>
        <p:origin x="-408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218631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ebec.ca/sante/problemes-de-sante/a-z/coronavirus-2019/deroulement-vaccination-contre-la-covid-19/passeport-de-vaccination-covid-19/lieux-et-activites-exigeant-passeport-vaccinal-covid-19#c111299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trpocb.org/trpocb/wp-content/uploads/2021/09/Guide-organisme-communautaires_DGSP-2021-08-30.pdf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fd6c606be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fd6c606be1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d6c606be1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d6c606be1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fd6c606be1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fd6c606be1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Sources : </a:t>
            </a:r>
            <a:r>
              <a:rPr lang="fr" u="sng">
                <a:solidFill>
                  <a:schemeClr val="hlink"/>
                </a:solidFill>
                <a:hlinkClick r:id="rId3"/>
              </a:rPr>
              <a:t>https://www.quebec.ca/sante/problemes-de-sante/a-z/coronavirus-2019/deroulement-vaccination-contre-la-covid-19/passeport-de-vaccination-covid-19/lieux-et-activites-exigeant-passeport-vaccinal-covid-19#c111299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solidFill>
                  <a:srgbClr val="0097A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http://trpocb.org/trpocb/wp-content/uploads/2021/09/Guide-organisme-communautaires_DGSP-2021-08-30.pdf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fd6c606be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fd6c606be1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egisquebec.gouv.qc.ca/fr/showdoc/cs/s-2.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rpocb.org/trpocb/wp-content/uploads/2021/09/Guide-organisme-communautaires_DGSP-2021-08-30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fr/news-room/q-a-detail/vaccines-and-immunization-what-is-vaccin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lapresse.ca/covid-19/2021-09-08/l-efficacite-du-vaccin-sous-la-loupe.php" TargetMode="External"/><Relationship Id="rId5" Type="http://schemas.openxmlformats.org/officeDocument/2006/relationships/hyperlink" Target="https://www.lapresse.ca/covid-19/2021-10-04/vaccin-pfizer/l-efficacite-contre-les-formes-graves-durant-6-mois-confirmee-par-une-etude.php" TargetMode="External"/><Relationship Id="rId4" Type="http://schemas.openxmlformats.org/officeDocument/2006/relationships/hyperlink" Target="https://www.lapresse.ca/covid-19/2021-09-30/etude-menee-au-quebec/une-excellente-efficacite-vaccinale-selon-l-inspq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568425"/>
            <a:ext cx="8520600" cy="22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Vivre ensemble et mesures sanitaires  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77500" lnSpcReduction="20000"/>
          </a:bodyPr>
          <a:lstStyle/>
          <a:p>
            <a:pPr marL="457200" lvl="0" indent="-371316" algn="ctr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 sz="2900"/>
              <a:t>Complément au Bloc 2 -</a:t>
            </a:r>
            <a:endParaRPr sz="2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614" b="0"/>
              <a:t>Une activité proposée par le RRASMQ, novembre 2021</a:t>
            </a:r>
            <a:endParaRPr sz="2614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149575"/>
            <a:ext cx="8520600" cy="8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3580"/>
              <a:t>Pourquoi l’État est-il légitime de mettre en place des mesures d'exception?</a:t>
            </a:r>
            <a:endParaRPr sz="358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374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b="1">
                <a:solidFill>
                  <a:schemeClr val="accent2"/>
                </a:solidFill>
                <a:highlight>
                  <a:srgbClr val="FFFFFF"/>
                </a:highlight>
              </a:rPr>
              <a:t>La Loi sur la santé publique</a:t>
            </a:r>
            <a:r>
              <a:rPr lang="fr" sz="1400">
                <a:solidFill>
                  <a:schemeClr val="accent2"/>
                </a:solidFill>
                <a:highlight>
                  <a:srgbClr val="FFFFFF"/>
                </a:highlight>
              </a:rPr>
              <a:t> indique que «Le gouvernement peut déclarer un état d’urgence sanitaire dans tout ou partie du territoire québécois lorsqu’une menace grave à la santé de la population, réelle ou imminente, exige l’application immédiate de certaines mesures (...)» (art 118)</a:t>
            </a:r>
            <a:endParaRPr sz="1400">
              <a:solidFill>
                <a:schemeClr val="accent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400">
                <a:solidFill>
                  <a:schemeClr val="accent2"/>
                </a:solidFill>
                <a:highlight>
                  <a:srgbClr val="FFFFFF"/>
                </a:highlight>
              </a:rPr>
              <a:t>L’état d’urgence sanitaire déclaré par le gouvernement vaut pour une période maximale de 10 jours à l’expiration de laquelle il peut être renouvelé pour d’autres périodes maximales de 10 jours ou, avec l’assentiment de l’Assemblée nationale, pour des périodes maximales de 30 jours. (art. 119)</a:t>
            </a:r>
            <a:endParaRPr sz="1400">
              <a:solidFill>
                <a:schemeClr val="accent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400">
                <a:solidFill>
                  <a:schemeClr val="accent2"/>
                </a:solidFill>
              </a:rPr>
              <a:t>La Loi sur la santé publique confère au gouvernement le pouvoir d’ordonner certaines actions pour protéger la population lors d’un état d’urgence sanitaire tels que: la vaccination obligatoire, la fermeture de certaines milieux, </a:t>
            </a:r>
            <a:r>
              <a:rPr lang="fr" sz="1400">
                <a:solidFill>
                  <a:schemeClr val="accent2"/>
                </a:solidFill>
                <a:highlight>
                  <a:srgbClr val="FFFFFF"/>
                </a:highlight>
              </a:rPr>
              <a:t>interdire l’accès à tout ou partie du territoire concerné </a:t>
            </a:r>
            <a:r>
              <a:rPr lang="fr" sz="1400">
                <a:solidFill>
                  <a:schemeClr val="accent2"/>
                </a:solidFill>
              </a:rPr>
              <a:t>, etc. (voir art 123)</a:t>
            </a:r>
            <a:endParaRPr sz="1400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367" u="sng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http://legisquebec.gouv.qc.ca/fr/showdoc/cs/s-2.2</a:t>
            </a:r>
            <a:r>
              <a:rPr lang="fr" sz="1367">
                <a:solidFill>
                  <a:schemeClr val="accent2"/>
                </a:solidFill>
              </a:rPr>
              <a:t> </a:t>
            </a:r>
            <a:endParaRPr sz="1367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Quelques mesures recommandées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Les activités s’inscrivant dans la mission de l’organisme sont permises :</a:t>
            </a:r>
            <a:endParaRPr/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Avec un nombre maximal de 250 personnes qui demeurent assises. 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Ce nombre doit être revu à la baisse selon la capacité des locaux afin de permettre la distanciation. 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masque ou le couvre-visage peut être retiré lorsque les personnes sont assises à une distance de 2 mètres, ou d’un mètre si les personnes demeurent silencieuses ou ne parlent qu’à voix basse.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(</a:t>
            </a:r>
            <a:r>
              <a:rPr lang="fr" sz="11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http://trpocb.org/trpocb/wp-content/uploads/2021/09/Guide-organisme-communautaires_DGSP-2021-08-30.pdf</a:t>
            </a:r>
            <a:r>
              <a:rPr lang="fr"/>
              <a:t>) (p.3)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Quelques exemples où le passeport sanitaire est exigé: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 rot="10800000" flipH="1">
            <a:off x="10390750" y="235550"/>
            <a:ext cx="741900" cy="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76" name="Google Shape;76;p16"/>
          <p:cNvGraphicFramePr/>
          <p:nvPr/>
        </p:nvGraphicFramePr>
        <p:xfrm>
          <a:off x="193000" y="1093840"/>
          <a:ext cx="8758000" cy="4087725"/>
        </p:xfrm>
        <a:graphic>
          <a:graphicData uri="http://schemas.openxmlformats.org/drawingml/2006/table">
            <a:tbl>
              <a:tblPr>
                <a:noFill/>
                <a:tableStyleId>{CA55824E-951E-4DC0-AB49-790D59446E1D}</a:tableStyleId>
              </a:tblPr>
              <a:tblGrid>
                <a:gridCol w="4379000"/>
                <a:gridCol w="4379000"/>
              </a:tblGrid>
              <a:tr h="538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2000" b="1">
                          <a:solidFill>
                            <a:schemeClr val="dk1"/>
                          </a:solidFill>
                        </a:rPr>
                        <a:t>n’est pas</a:t>
                      </a:r>
                      <a:r>
                        <a:rPr lang="fr" sz="2000">
                          <a:solidFill>
                            <a:schemeClr val="dk1"/>
                          </a:solidFill>
                        </a:rPr>
                        <a:t> requis...</a:t>
                      </a:r>
                      <a:endParaRPr sz="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2000" b="1">
                          <a:solidFill>
                            <a:schemeClr val="dk1"/>
                          </a:solidFill>
                        </a:rPr>
                        <a:t>est </a:t>
                      </a:r>
                      <a:r>
                        <a:rPr lang="fr" sz="2000">
                          <a:solidFill>
                            <a:schemeClr val="dk1"/>
                          </a:solidFill>
                        </a:rPr>
                        <a:t>requis...</a:t>
                      </a:r>
                      <a:endParaRPr sz="1000"/>
                    </a:p>
                  </a:txBody>
                  <a:tcPr marL="91425" marR="91425" marT="91425" marB="91425"/>
                </a:tc>
              </a:tr>
              <a:tr h="3549525">
                <a:tc>
                  <a:txBody>
                    <a:bodyPr/>
                    <a:lstStyle/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fr"/>
                        <a:t>Dans les locaux d’organismes communautaires ou salles louées pour ses activités;</a:t>
                      </a:r>
                      <a:endParaRPr/>
                    </a:p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fr"/>
                        <a:t>Lorsqu’on reçoit des soins des santé ou des services sociaux;</a:t>
                      </a:r>
                      <a:endParaRPr/>
                    </a:p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fr"/>
                        <a:t>Dans les bibliothèques;</a:t>
                      </a:r>
                      <a:endParaRPr/>
                    </a:p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fr"/>
                        <a:t>Dans des lieux de cultes;</a:t>
                      </a:r>
                      <a:endParaRPr/>
                    </a:p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fr"/>
                        <a:t>Pour les activités physiques et sportives pratiquées à l’intérieur;</a:t>
                      </a:r>
                      <a:endParaRPr/>
                    </a:p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fr"/>
                        <a:t>Lors de réunions, assemblées générales ou manifestations...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400"/>
                        <a:buChar char="●"/>
                      </a:pPr>
                      <a:r>
                        <a:rPr lang="fr"/>
                        <a:t>Dans les restaurants et bars;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400"/>
                        <a:buChar char="●"/>
                      </a:pPr>
                      <a:r>
                        <a:rPr lang="fr"/>
                        <a:t>Dans les cinémas et salles de spectacle;</a:t>
                      </a:r>
                      <a:endParaRPr/>
                    </a:p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400"/>
                        <a:buChar char="●"/>
                      </a:pPr>
                      <a:r>
                        <a:rPr lang="fr"/>
                        <a:t>Lors d’évènements extérieurs de plus de 50 personnes; </a:t>
                      </a:r>
                      <a:endParaRPr/>
                    </a:p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400"/>
                        <a:buChar char="●"/>
                      </a:pPr>
                      <a:r>
                        <a:rPr lang="fr"/>
                        <a:t>Dans les parcs d’attraction et salons de quilles;</a:t>
                      </a:r>
                      <a:endParaRPr/>
                    </a:p>
                    <a:p>
                      <a:pPr marL="457200" lvl="0" indent="-31750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400"/>
                        <a:buChar char="●"/>
                      </a:pPr>
                      <a:r>
                        <a:rPr lang="fr"/>
                        <a:t>Au biodôme, insectariums, planétarium et jardins botaniques...  </a:t>
                      </a: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POur s’informer sur la vaccination, voici quelques sources 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263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710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manière générale : </a:t>
            </a:r>
            <a:endParaRPr sz="710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7107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Vaccins et vaccination : qu’est-ce que la vaccination ? (who.int)</a:t>
            </a:r>
            <a:r>
              <a:rPr lang="fr" sz="710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710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710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 chiffres de l'INSPQ</a:t>
            </a:r>
            <a:endParaRPr sz="710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7107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Étude menée au Québec | Une excellente efficacité vaccinale, selon l'INSPQ | La Presse</a:t>
            </a:r>
            <a:endParaRPr sz="7107" u="sng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710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Ici ce n'est pas indépendant mais... </a:t>
            </a:r>
            <a:endParaRPr sz="710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7107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Vaccin Pfizer | L’efficacité contre les formes graves durant 6 mois confirmée par une étude | La Presse</a:t>
            </a:r>
            <a:endParaRPr sz="7107" u="sng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710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 y a ces études: </a:t>
            </a:r>
            <a:endParaRPr sz="710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7107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L’efficacité du vaccin sous la loupe | La Presse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Affichage à l'écran (16:9)</PresentationFormat>
  <Paragraphs>42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Source Code Pro</vt:lpstr>
      <vt:lpstr>Amatic SC</vt:lpstr>
      <vt:lpstr>Calibri</vt:lpstr>
      <vt:lpstr>Beach Day</vt:lpstr>
      <vt:lpstr>Vivre ensemble et mesures sanitaires  </vt:lpstr>
      <vt:lpstr>Pourquoi l’État est-il légitime de mettre en place des mesures d'exception?</vt:lpstr>
      <vt:lpstr>Quelques mesures recommandées</vt:lpstr>
      <vt:lpstr>Quelques exemples où le passeport sanitaire est exigé:</vt:lpstr>
      <vt:lpstr>POur s’informer sur la vaccination, voici quelques 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Vivre ensemble et mesures sanitaires  </dc:title>
  <dc:creator>Mathilde Lauzier</dc:creator>
  <cp:lastModifiedBy>Mathilde Lauzier</cp:lastModifiedBy>
  <cp:revision>1</cp:revision>
  <dcterms:modified xsi:type="dcterms:W3CDTF">2021-11-09T15:23:08Z</dcterms:modified>
</cp:coreProperties>
</file>